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512" r:id="rId3"/>
    <p:sldId id="513" r:id="rId4"/>
    <p:sldId id="515" r:id="rId5"/>
    <p:sldId id="514" r:id="rId6"/>
    <p:sldId id="483" r:id="rId7"/>
    <p:sldId id="516" r:id="rId8"/>
    <p:sldId id="517" r:id="rId9"/>
    <p:sldId id="518" r:id="rId10"/>
    <p:sldId id="519" r:id="rId11"/>
    <p:sldId id="520" r:id="rId12"/>
    <p:sldId id="521" r:id="rId13"/>
    <p:sldId id="522" r:id="rId14"/>
    <p:sldId id="523" r:id="rId15"/>
    <p:sldId id="524" r:id="rId16"/>
    <p:sldId id="563" r:id="rId17"/>
    <p:sldId id="564" r:id="rId18"/>
    <p:sldId id="565" r:id="rId19"/>
    <p:sldId id="566" r:id="rId20"/>
    <p:sldId id="525" r:id="rId21"/>
    <p:sldId id="526" r:id="rId22"/>
    <p:sldId id="527" r:id="rId23"/>
    <p:sldId id="528" r:id="rId24"/>
    <p:sldId id="530" r:id="rId25"/>
    <p:sldId id="529" r:id="rId26"/>
    <p:sldId id="532" r:id="rId27"/>
    <p:sldId id="533" r:id="rId28"/>
    <p:sldId id="549" r:id="rId29"/>
    <p:sldId id="550" r:id="rId30"/>
    <p:sldId id="551" r:id="rId31"/>
    <p:sldId id="553" r:id="rId32"/>
    <p:sldId id="554" r:id="rId33"/>
    <p:sldId id="555" r:id="rId34"/>
    <p:sldId id="556" r:id="rId35"/>
    <p:sldId id="557" r:id="rId36"/>
    <p:sldId id="558" r:id="rId37"/>
    <p:sldId id="559" r:id="rId38"/>
    <p:sldId id="560" r:id="rId39"/>
    <p:sldId id="561" r:id="rId40"/>
    <p:sldId id="567" r:id="rId41"/>
  </p:sldIdLst>
  <p:sldSz cx="9144000" cy="6858000" type="screen4x3"/>
  <p:notesSz cx="9926638" cy="679767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Symbol" panose="05050102010706020507" pitchFamily="18" charset="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C200"/>
    <a:srgbClr val="FFCC00"/>
    <a:srgbClr val="DDDDDD"/>
    <a:srgbClr val="3399FF"/>
    <a:srgbClr val="66CCFF"/>
    <a:srgbClr val="FF6600"/>
    <a:srgbClr val="0066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90" autoAdjust="0"/>
    <p:restoredTop sz="94709" autoAdjust="0"/>
  </p:normalViewPr>
  <p:slideViewPr>
    <p:cSldViewPr>
      <p:cViewPr varScale="1">
        <p:scale>
          <a:sx n="110" d="100"/>
          <a:sy n="110" d="100"/>
        </p:scale>
        <p:origin x="4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1098" y="96"/>
      </p:cViewPr>
      <p:guideLst>
        <p:guide orient="horz" pos="2141"/>
        <p:guide pos="3126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07" tIns="47553" rIns="95107" bIns="47553" numCol="1" anchor="t" anchorCtr="0" compatLnSpc="1">
            <a:prstTxWarp prst="textNoShape">
              <a:avLst/>
            </a:prstTxWarp>
          </a:bodyPr>
          <a:lstStyle>
            <a:lvl1pPr algn="l" defTabSz="950913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07" tIns="47553" rIns="95107" bIns="47553" numCol="1" anchor="t" anchorCtr="0" compatLnSpc="1">
            <a:prstTxWarp prst="textNoShape">
              <a:avLst/>
            </a:prstTxWarp>
          </a:bodyPr>
          <a:lstStyle>
            <a:lvl1pPr algn="r" defTabSz="950913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9A10AF-D40A-4A56-8069-31F5CC55F4AF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07" tIns="47553" rIns="95107" bIns="47553" numCol="1" anchor="b" anchorCtr="0" compatLnSpc="1">
            <a:prstTxWarp prst="textNoShape">
              <a:avLst/>
            </a:prstTxWarp>
          </a:bodyPr>
          <a:lstStyle>
            <a:lvl1pPr algn="l" defTabSz="950913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07" tIns="47553" rIns="95107" bIns="47553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/>
            </a:lvl1pPr>
          </a:lstStyle>
          <a:p>
            <a:fld id="{E7C418D9-2061-485D-9865-E6F4B40127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64539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1E181A-8BBE-4342-9D10-C9D30AC89768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4301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7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5B8535-B9F8-456E-B8FD-778D566BF0C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149525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17418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273750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383428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251936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06714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9863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98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84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52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1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69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10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666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80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04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269168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71181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94276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409077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016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7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77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661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86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69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554038"/>
            <a:ext cx="3689350" cy="2767012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65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2401776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998453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4038698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4832766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880303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9552105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6865100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5563965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7625244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938283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9507932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5910002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9963255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97005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5DCB-D50B-4FEB-98EF-F0FA44492DEB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3719E-2377-4C78-BEFC-FF18FC47299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2197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7B569-6918-441E-9F21-0272D2D1AC79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C61F3-36B3-49CD-81F4-49AF67E05D3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609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2819C-7847-4A65-8FAA-788E9CD8E040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D78C7-E92B-4E59-AB75-B7497614B05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1576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16D45-1572-49F4-B124-BBB03AB556A1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68169-E2A2-4502-8021-26A169100FA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5174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27494-934D-456D-9961-1247C05C75D8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ACFD1-4801-4F3B-9D93-8C0D3BECA6D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4811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61002-C2E5-4DAC-BE93-24E5151FCA2E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0FE81-129E-4B12-9CEF-F9962014CB2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439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4B702-240A-4F94-89AA-CE9B7C3B99C7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6E693D-3348-424F-BBF8-A422B6650BD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313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813B2-58A4-456E-96E0-244474E4BA96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84671-BABA-42E6-8678-410E1462680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2249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A8887-58F6-4F73-AF94-1C9F6C9FB6AB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E3191-51D6-4150-BE2E-D51EB703DC4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7229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723D-8008-4004-BD36-0CCA13760ABF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C08FB-CC60-4732-99F7-6BA8C08EDF8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9715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B3D32-1D05-4457-9B69-0F44E257BA0B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86A96-6865-4E63-9A10-2FADE166DEC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333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9219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9B5E31-2078-4EB0-B0C5-75BE9CBCF83D}" type="datetimeFigureOut">
              <a:rPr lang="cs-CZ"/>
              <a:pPr>
                <a:defRPr/>
              </a:pPr>
              <a:t>2.5.2018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B432C69-313E-44C2-B7D0-3D737F3FA058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jpeg"/><Relationship Id="rId9" Type="http://schemas.openxmlformats.org/officeDocument/2006/relationships/image" Target="../media/image30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1"/>
          <p:cNvSpPr>
            <a:spLocks noChangeShapeType="1"/>
          </p:cNvSpPr>
          <p:nvPr/>
        </p:nvSpPr>
        <p:spPr bwMode="auto">
          <a:xfrm>
            <a:off x="0" y="6219825"/>
            <a:ext cx="9144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889000" y="2565400"/>
            <a:ext cx="7010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ctr" eaLnBrk="1" hangingPunct="1">
              <a:buFont typeface="Symbol" panose="05050102010706020507" pitchFamily="18" charset="2"/>
              <a:buNone/>
            </a:pPr>
            <a:r>
              <a:rPr lang="cs-CZ" altLang="cs-CZ" sz="2000" b="1"/>
              <a:t>Požadavky, návrh osvětlení</a:t>
            </a:r>
          </a:p>
          <a:p>
            <a:pPr algn="ctr" eaLnBrk="1" hangingPunct="1">
              <a:buFont typeface="Symbol" panose="05050102010706020507" pitchFamily="18" charset="2"/>
              <a:buNone/>
            </a:pPr>
            <a:r>
              <a:rPr lang="cs-CZ" altLang="cs-CZ"/>
              <a:t>Žák P., Habel J., ČVUT FEL</a:t>
            </a:r>
          </a:p>
        </p:txBody>
      </p:sp>
      <p:cxnSp>
        <p:nvCxnSpPr>
          <p:cNvPr id="15" name="Přímá spojovací čára 10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1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ovéPole 12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0247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1269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1. Předpisy a normy</a:t>
            </a:r>
          </a:p>
        </p:txBody>
      </p:sp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431800" y="1204913"/>
            <a:ext cx="8326438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r>
              <a:rPr lang="cs-CZ" altLang="cs-CZ" b="1">
                <a:cs typeface="Times New Roman" panose="02020603050405020304" pitchFamily="18" charset="0"/>
              </a:rPr>
              <a:t>ZÁKONY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183/2006 Sb. Zákon o uzemní plánování a stavebním řádu (Stavební zákon);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258/2000 Sb. Zákon o ochraně veřejného zdraví;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309/2006 Sb. Zákon o zajištění dalších podmínek bezpečnosti a ochrany zdraví při práci;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406/2000 Sb. Zákon o hospodaření energií;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13/1997 Sb.   Zákon o pozemních komunikacích;</a:t>
            </a:r>
          </a:p>
          <a:p>
            <a:endParaRPr lang="cs-CZ" altLang="cs-CZ" sz="1400">
              <a:cs typeface="Times New Roman" panose="02020603050405020304" pitchFamily="18" charset="0"/>
            </a:endParaRPr>
          </a:p>
          <a:p>
            <a:r>
              <a:rPr lang="cs-CZ" altLang="cs-CZ" sz="1500" b="1">
                <a:cs typeface="Times New Roman" panose="02020603050405020304" pitchFamily="18" charset="0"/>
              </a:rPr>
              <a:t>183/2006 Sb. Zákon o uzemním plánování a stavebním řádu (Stavební zákon)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§159 Projektová činnost ve výstavbě</a:t>
            </a:r>
            <a:endParaRPr lang="cs-CZ" altLang="cs-CZ" sz="1500"/>
          </a:p>
          <a:p>
            <a:r>
              <a:rPr lang="cs-CZ" altLang="cs-CZ" sz="1500">
                <a:cs typeface="Times New Roman" panose="02020603050405020304" pitchFamily="18" charset="0"/>
              </a:rPr>
              <a:t>Projektant ……..</a:t>
            </a:r>
            <a:r>
              <a:rPr lang="cs-CZ" altLang="cs-CZ" sz="1500" i="1" u="sng">
                <a:cs typeface="Times New Roman" panose="02020603050405020304" pitchFamily="18" charset="0"/>
              </a:rPr>
              <a:t>je povinen dbát právních předpisů a obecných požadavků na výstavbu </a:t>
            </a:r>
            <a:r>
              <a:rPr lang="cs-CZ" altLang="cs-CZ" sz="1500">
                <a:cs typeface="Times New Roman" panose="02020603050405020304" pitchFamily="18" charset="0"/>
              </a:rPr>
              <a:t>vztahující se ke konkrétnímu stavebnímu záměru. </a:t>
            </a:r>
            <a:r>
              <a:rPr lang="cs-CZ" altLang="cs-CZ" sz="1500" i="1" u="sng">
                <a:cs typeface="Times New Roman" panose="02020603050405020304" pitchFamily="18" charset="0"/>
              </a:rPr>
              <a:t>Statické, popřípadě jiné výpočty musí být vypracovány tak, aby byly kontrolovatelné</a:t>
            </a:r>
            <a:r>
              <a:rPr lang="cs-CZ" altLang="cs-CZ" sz="1500">
                <a:cs typeface="Times New Roman" panose="02020603050405020304" pitchFamily="18" charset="0"/>
              </a:rPr>
              <a:t>. Není-li projektant způsobilý některou část projektové dokumentace zpracovat sám, je povinen k jejímu zpracování přizvat </a:t>
            </a:r>
            <a:r>
              <a:rPr lang="cs-CZ" altLang="cs-CZ" sz="1500" i="1" u="sng">
                <a:cs typeface="Times New Roman" panose="02020603050405020304" pitchFamily="18" charset="0"/>
              </a:rPr>
              <a:t>osobu s oprávněním pro příslušný obor nebo specializaci, která odpovídá za jí zpracovaný návrh</a:t>
            </a:r>
            <a:r>
              <a:rPr lang="cs-CZ" altLang="cs-CZ" sz="1500">
                <a:cs typeface="Times New Roman" panose="02020603050405020304" pitchFamily="18" charset="0"/>
              </a:rPr>
              <a:t>.</a:t>
            </a:r>
            <a:endParaRPr lang="cs-CZ" altLang="cs-CZ" sz="1500"/>
          </a:p>
          <a:p>
            <a:endParaRPr lang="cs-CZ" altLang="cs-CZ" sz="1500">
              <a:cs typeface="Times New Roman" panose="02020603050405020304" pitchFamily="18" charset="0"/>
            </a:endParaRPr>
          </a:p>
          <a:p>
            <a:r>
              <a:rPr lang="cs-CZ" altLang="cs-CZ" sz="1500">
                <a:cs typeface="Times New Roman" panose="02020603050405020304" pitchFamily="18" charset="0"/>
              </a:rPr>
              <a:t>§169 Obecné požadavky na výstavbu</a:t>
            </a:r>
            <a:endParaRPr lang="cs-CZ" altLang="cs-CZ" sz="1500"/>
          </a:p>
          <a:p>
            <a:r>
              <a:rPr lang="cs-CZ" altLang="cs-CZ" sz="1500" i="1" u="sng">
                <a:cs typeface="Times New Roman" panose="02020603050405020304" pitchFamily="18" charset="0"/>
              </a:rPr>
              <a:t>Právnické osoby, fyzické osoby </a:t>
            </a:r>
            <a:r>
              <a:rPr lang="cs-CZ" altLang="cs-CZ" sz="1500">
                <a:cs typeface="Times New Roman" panose="02020603050405020304" pitchFamily="18" charset="0"/>
              </a:rPr>
              <a:t>a příslušné orgány veřejné správy </a:t>
            </a:r>
            <a:r>
              <a:rPr lang="cs-CZ" altLang="cs-CZ" sz="1500" i="1" u="sng">
                <a:cs typeface="Times New Roman" panose="02020603050405020304" pitchFamily="18" charset="0"/>
              </a:rPr>
              <a:t>jsou povinny při </a:t>
            </a:r>
            <a:r>
              <a:rPr lang="cs-CZ" altLang="cs-CZ" sz="1500">
                <a:cs typeface="Times New Roman" panose="02020603050405020304" pitchFamily="18" charset="0"/>
              </a:rPr>
              <a:t>územně plánovací a </a:t>
            </a:r>
            <a:r>
              <a:rPr lang="cs-CZ" altLang="cs-CZ" sz="1500" i="1" u="sng">
                <a:cs typeface="Times New Roman" panose="02020603050405020304" pitchFamily="18" charset="0"/>
              </a:rPr>
              <a:t>projektové činnosti</a:t>
            </a:r>
            <a:r>
              <a:rPr lang="cs-CZ" altLang="cs-CZ" sz="1500">
                <a:cs typeface="Times New Roman" panose="02020603050405020304" pitchFamily="18" charset="0"/>
              </a:rPr>
              <a:t>, při povolování, provádění, užívání a odstraňování staveb </a:t>
            </a:r>
            <a:r>
              <a:rPr lang="cs-CZ" altLang="cs-CZ" sz="1500" i="1" u="sng">
                <a:cs typeface="Times New Roman" panose="02020603050405020304" pitchFamily="18" charset="0"/>
              </a:rPr>
              <a:t>respektovat</a:t>
            </a:r>
            <a:r>
              <a:rPr lang="cs-CZ" altLang="cs-CZ" sz="1500">
                <a:cs typeface="Times New Roman" panose="02020603050405020304" pitchFamily="18" charset="0"/>
              </a:rPr>
              <a:t> záměry územního plánování a </a:t>
            </a:r>
            <a:r>
              <a:rPr lang="cs-CZ" altLang="cs-CZ" sz="1500" i="1" u="sng">
                <a:cs typeface="Times New Roman" panose="02020603050405020304" pitchFamily="18" charset="0"/>
              </a:rPr>
              <a:t>obecné požadavky na výstavbu </a:t>
            </a:r>
            <a:r>
              <a:rPr lang="cs-CZ" altLang="cs-CZ" sz="1500">
                <a:cs typeface="Times New Roman" panose="02020603050405020304" pitchFamily="18" charset="0"/>
              </a:rPr>
              <a:t>(§2 odst.2 písm. e) </a:t>
            </a:r>
            <a:r>
              <a:rPr lang="cs-CZ" altLang="cs-CZ" sz="1500" i="1" u="sng">
                <a:cs typeface="Times New Roman" panose="02020603050405020304" pitchFamily="18" charset="0"/>
              </a:rPr>
              <a:t>stanovené prováděcími právními předpisy</a:t>
            </a:r>
            <a:r>
              <a:rPr lang="cs-CZ" altLang="cs-CZ" sz="1500">
                <a:cs typeface="Times New Roman" panose="02020603050405020304" pitchFamily="18" charset="0"/>
              </a:rPr>
              <a:t>.</a:t>
            </a:r>
            <a:endParaRPr lang="cs-CZ" altLang="cs-CZ" sz="1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2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2293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1"/>
          <p:cNvSpPr>
            <a:spLocks noChangeArrowheads="1"/>
          </p:cNvSpPr>
          <p:nvPr/>
        </p:nvSpPr>
        <p:spPr bwMode="auto">
          <a:xfrm>
            <a:off x="431800" y="1403350"/>
            <a:ext cx="8712200" cy="440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r>
              <a:rPr lang="cs-CZ" altLang="cs-CZ" b="1">
                <a:cs typeface="Times New Roman" panose="02020603050405020304" pitchFamily="18" charset="0"/>
              </a:rPr>
              <a:t>PROVÁDĚCÍ PŘEDPISY</a:t>
            </a:r>
          </a:p>
          <a:p>
            <a:endParaRPr lang="cs-CZ" altLang="cs-CZ" sz="1200">
              <a:cs typeface="Times New Roman" panose="02020603050405020304" pitchFamily="18" charset="0"/>
            </a:endParaRPr>
          </a:p>
          <a:p>
            <a:r>
              <a:rPr lang="cs-CZ" altLang="cs-CZ" sz="1500">
                <a:cs typeface="Times New Roman" panose="02020603050405020304" pitchFamily="18" charset="0"/>
              </a:rPr>
              <a:t>268/2009 	Sb. Vyhláška o technických požadavcích na stavby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10/2016    Nařízení hl. m. Prahy_Pražské stavební předpisy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361/2007 	Sb. Nařízení vlády, kterým se stanovují podmínky ochrany zdraví při práci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101/2005 	Nařízení vlády o podrobnějších požadavcích na pracoviště a pracovní prostředí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78/2013 	Vyhláška o energetické náročnosti budov</a:t>
            </a:r>
          </a:p>
          <a:p>
            <a:endParaRPr lang="cs-CZ" altLang="cs-CZ" sz="1200">
              <a:cs typeface="Times New Roman" panose="02020603050405020304" pitchFamily="18" charset="0"/>
            </a:endParaRPr>
          </a:p>
          <a:p>
            <a:r>
              <a:rPr lang="cs-CZ" altLang="cs-CZ" sz="1500" b="1">
                <a:cs typeface="Times New Roman" panose="02020603050405020304" pitchFamily="18" charset="0"/>
              </a:rPr>
              <a:t>268/2009 Sb. Vyhláška o technických požadavcích na stavby</a:t>
            </a:r>
            <a:endParaRPr lang="cs-CZ" altLang="cs-CZ" sz="1500" b="1"/>
          </a:p>
          <a:p>
            <a:r>
              <a:rPr lang="cs-CZ" altLang="cs-CZ" sz="1500">
                <a:cs typeface="Times New Roman" panose="02020603050405020304" pitchFamily="18" charset="0"/>
              </a:rPr>
              <a:t>§11 Denní a umělé osvětlení, větrání a vytápění</a:t>
            </a:r>
            <a:endParaRPr lang="cs-CZ" altLang="cs-CZ" sz="1500"/>
          </a:p>
          <a:p>
            <a:r>
              <a:rPr lang="cs-CZ" altLang="cs-CZ" sz="1500">
                <a:cs typeface="Times New Roman" panose="02020603050405020304" pitchFamily="18" charset="0"/>
              </a:rPr>
              <a:t>...	obytné místnosti musí mít zajištěno denní osvětlení v souladu s normovými hodnotami;</a:t>
            </a:r>
            <a:endParaRPr lang="cs-CZ" altLang="cs-CZ" sz="1500"/>
          </a:p>
          <a:p>
            <a:r>
              <a:rPr lang="cs-CZ" altLang="cs-CZ" sz="1500">
                <a:cs typeface="Times New Roman" panose="02020603050405020304" pitchFamily="18" charset="0"/>
              </a:rPr>
              <a:t>...	v pobytových místnostech musí být navrženo denní, umělé a případně sdružené osvětlení 	v závislosti na jejich funkčním využití a na délce pobytu osob v souladu s normovými hodnotami. </a:t>
            </a:r>
            <a:endParaRPr lang="cs-CZ" altLang="cs-CZ" sz="1500"/>
          </a:p>
          <a:p>
            <a:r>
              <a:rPr lang="cs-CZ" altLang="cs-CZ" sz="1500">
                <a:cs typeface="Times New Roman" panose="02020603050405020304" pitchFamily="18" charset="0"/>
              </a:rPr>
              <a:t>…	záchody, prostory pro osobní hygienu a prostory pro vaření musí mít umělé osvětlení </a:t>
            </a:r>
          </a:p>
          <a:p>
            <a:r>
              <a:rPr lang="cs-CZ" altLang="cs-CZ" sz="1500">
                <a:cs typeface="Times New Roman" panose="02020603050405020304" pitchFamily="18" charset="0"/>
              </a:rPr>
              <a:t>	v souladu s normovými hodnotami.</a:t>
            </a:r>
            <a:endParaRPr lang="cs-CZ" altLang="cs-CZ" sz="1500"/>
          </a:p>
          <a:p>
            <a:r>
              <a:rPr lang="cs-CZ" altLang="cs-CZ" sz="1500">
                <a:cs typeface="Times New Roman" panose="02020603050405020304" pitchFamily="18" charset="0"/>
              </a:rPr>
              <a:t>…	komunikační prostory musí mít umělé osvětlení v souladu s normovými hodnotami</a:t>
            </a:r>
            <a:endParaRPr lang="cs-CZ" altLang="cs-CZ" sz="1500"/>
          </a:p>
          <a:p>
            <a:endParaRPr lang="cs-CZ" altLang="cs-CZ" sz="1500">
              <a:cs typeface="Times New Roman" panose="02020603050405020304" pitchFamily="18" charset="0"/>
            </a:endParaRPr>
          </a:p>
          <a:p>
            <a:r>
              <a:rPr lang="cs-CZ" altLang="cs-CZ" sz="1500" b="1">
                <a:cs typeface="Times New Roman" panose="02020603050405020304" pitchFamily="18" charset="0"/>
              </a:rPr>
              <a:t>361/2007 Sb. Nařízení vlády, kterým se stanovují podmínky ochrany zdraví při práci</a:t>
            </a:r>
            <a:endParaRPr lang="cs-CZ" altLang="cs-CZ" sz="1500" b="1"/>
          </a:p>
          <a:p>
            <a:r>
              <a:rPr lang="cs-CZ" altLang="cs-CZ" sz="1500">
                <a:cs typeface="Times New Roman" panose="02020603050405020304" pitchFamily="18" charset="0"/>
              </a:rPr>
              <a:t>§45 Osvětlení pracoviště</a:t>
            </a:r>
            <a:r>
              <a:rPr lang="cs-CZ" altLang="cs-CZ" sz="1500"/>
              <a:t> - </a:t>
            </a:r>
            <a:r>
              <a:rPr lang="cs-CZ" altLang="cs-CZ" sz="1500">
                <a:cs typeface="Times New Roman" panose="02020603050405020304" pitchFamily="18" charset="0"/>
              </a:rPr>
              <a:t>odst. (1) až (11) </a:t>
            </a:r>
            <a:endParaRPr lang="cs-CZ" altLang="cs-CZ" sz="150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>
                <a:solidFill>
                  <a:srgbClr val="F8F8F8"/>
                </a:solidFill>
              </a:rPr>
              <a:t>1</a:t>
            </a:r>
            <a:r>
              <a:rPr lang="cs-CZ" sz="1800" b="1" dirty="0" smtClean="0">
                <a:solidFill>
                  <a:srgbClr val="F8F8F8"/>
                </a:solidFill>
              </a:rPr>
              <a:t>. Předpisy a normy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6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3317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1"/>
          <p:cNvSpPr>
            <a:spLocks noChangeArrowheads="1"/>
          </p:cNvSpPr>
          <p:nvPr/>
        </p:nvSpPr>
        <p:spPr bwMode="auto">
          <a:xfrm>
            <a:off x="431800" y="1403350"/>
            <a:ext cx="8712200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r>
              <a:rPr lang="cs-CZ" altLang="cs-CZ" b="1">
                <a:cs typeface="Times New Roman" panose="02020603050405020304" pitchFamily="18" charset="0"/>
              </a:rPr>
              <a:t>PROVÁDĚCÍ PŘEDPISY</a:t>
            </a:r>
          </a:p>
          <a:p>
            <a:endParaRPr lang="cs-CZ" altLang="cs-CZ" sz="1500">
              <a:cs typeface="Times New Roman" panose="02020603050405020304" pitchFamily="18" charset="0"/>
            </a:endParaRPr>
          </a:p>
          <a:p>
            <a:r>
              <a:rPr lang="cs-CZ" altLang="cs-CZ" sz="1500" b="1">
                <a:cs typeface="Times New Roman" panose="02020603050405020304" pitchFamily="18" charset="0"/>
              </a:rPr>
              <a:t>361/2007 Sb. Nařízení vlády, kterým se stanovují podmínky ochrany zdraví při práci</a:t>
            </a:r>
            <a:endParaRPr lang="cs-CZ" altLang="cs-CZ" sz="1500" b="1"/>
          </a:p>
          <a:p>
            <a:r>
              <a:rPr lang="cs-CZ" altLang="cs-CZ" sz="1500">
                <a:cs typeface="Times New Roman" panose="02020603050405020304" pitchFamily="18" charset="0"/>
              </a:rPr>
              <a:t>§45 Osvětlení pracoviště</a:t>
            </a:r>
            <a:r>
              <a:rPr lang="cs-CZ" altLang="cs-CZ" sz="1500"/>
              <a:t> - </a:t>
            </a:r>
            <a:r>
              <a:rPr lang="cs-CZ" altLang="cs-CZ" sz="1500">
                <a:cs typeface="Times New Roman" panose="02020603050405020304" pitchFamily="18" charset="0"/>
              </a:rPr>
              <a:t>odst. (1) až (11) </a:t>
            </a:r>
          </a:p>
          <a:p>
            <a:endParaRPr lang="cs-CZ" altLang="cs-CZ" sz="150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cs-CZ" sz="1500"/>
              <a:t>…. Pracoviště na němž se vykonává trvalá práce musí mít celkové osvětlení E</a:t>
            </a:r>
            <a:r>
              <a:rPr lang="cs-CZ" sz="1500" baseline="-25000"/>
              <a:t>m</a:t>
            </a:r>
            <a:r>
              <a:rPr lang="cs-CZ" sz="1500"/>
              <a:t>=200lx,</a:t>
            </a:r>
          </a:p>
          <a:p>
            <a:pPr>
              <a:spcBef>
                <a:spcPct val="20000"/>
              </a:spcBef>
            </a:pPr>
            <a:r>
              <a:rPr lang="cs-CZ" sz="1500"/>
              <a:t>Denní osvětlení D</a:t>
            </a:r>
            <a:r>
              <a:rPr lang="cs-CZ" sz="1500" baseline="-25000"/>
              <a:t>min</a:t>
            </a:r>
            <a:r>
              <a:rPr lang="cs-CZ" sz="1500"/>
              <a:t> = 1,5%, při denním horním nebo kombinovaném osvětlení D</a:t>
            </a:r>
            <a:r>
              <a:rPr lang="cs-CZ" sz="1500" baseline="-25000"/>
              <a:t>m</a:t>
            </a:r>
            <a:r>
              <a:rPr lang="cs-CZ" sz="1500"/>
              <a:t>=3%...</a:t>
            </a:r>
          </a:p>
          <a:p>
            <a:pPr>
              <a:spcBef>
                <a:spcPct val="20000"/>
              </a:spcBef>
            </a:pPr>
            <a:endParaRPr lang="cs-CZ" sz="1500"/>
          </a:p>
          <a:p>
            <a:pPr>
              <a:spcBef>
                <a:spcPct val="20000"/>
              </a:spcBef>
            </a:pPr>
            <a:r>
              <a:rPr lang="cs-CZ" sz="1500"/>
              <a:t>… Pokud nelze zajistit denní osvětlení a lze takový případ připustit navyšuje se úroveň umělého osvětlení o jeden stupeň dle normy.</a:t>
            </a:r>
            <a:endParaRPr lang="cs-CZ" altLang="cs-CZ" sz="150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>
                <a:solidFill>
                  <a:srgbClr val="F8F8F8"/>
                </a:solidFill>
              </a:rPr>
              <a:t>1</a:t>
            </a:r>
            <a:r>
              <a:rPr lang="cs-CZ" sz="1800" b="1" dirty="0" smtClean="0">
                <a:solidFill>
                  <a:srgbClr val="F8F8F8"/>
                </a:solidFill>
              </a:rPr>
              <a:t>. Předpisy a normy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4341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431800" y="1230313"/>
            <a:ext cx="82359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04800" indent="-304800"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61925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b="1"/>
              <a:t>ČESKÉ TECHNICKÉ NORMY – OSVĚTLENÍ</a:t>
            </a:r>
          </a:p>
          <a:p>
            <a:pPr algn="ctr" eaLnBrk="1" hangingPunct="1"/>
            <a:endParaRPr lang="cs-CZ" altLang="cs-CZ" sz="1000"/>
          </a:p>
          <a:p>
            <a:pPr eaLnBrk="1" hangingPunct="1"/>
            <a:r>
              <a:rPr lang="cs-CZ" altLang="cs-CZ" sz="1500"/>
              <a:t>ČSN EN 12 665 		Světlo a osvětlování – Základní termíny a kritéria pro stanovení </a:t>
            </a:r>
          </a:p>
          <a:p>
            <a:pPr eaLnBrk="1" hangingPunct="1"/>
            <a:r>
              <a:rPr lang="cs-CZ" altLang="cs-CZ" sz="1500"/>
              <a:t>				požadavků na osvětlení</a:t>
            </a:r>
          </a:p>
          <a:p>
            <a:pPr eaLnBrk="1" hangingPunct="1"/>
            <a:r>
              <a:rPr lang="cs-CZ" altLang="cs-CZ" sz="1500"/>
              <a:t>ČSN ISO 45IEC 50	(845) – Mezinárodní elektrotechnický slovník kapitola 845: Osvětlení</a:t>
            </a:r>
          </a:p>
          <a:p>
            <a:pPr eaLnBrk="1" hangingPunct="1"/>
            <a:r>
              <a:rPr lang="cs-CZ" altLang="cs-CZ" sz="1500"/>
              <a:t>ČSN EN 12 464 		Světlo a osvětlení – Osvětlení pracovních prostorů (2 části) </a:t>
            </a:r>
          </a:p>
          <a:p>
            <a:pPr eaLnBrk="1" hangingPunct="1"/>
            <a:r>
              <a:rPr lang="cs-CZ" altLang="cs-CZ" sz="1500"/>
              <a:t>ČSN EN 12 193 		Světlo a osvětlení – Osvětlení sportovišť</a:t>
            </a:r>
          </a:p>
          <a:p>
            <a:pPr eaLnBrk="1" hangingPunct="1"/>
            <a:r>
              <a:rPr lang="cs-CZ" altLang="cs-CZ" sz="1500"/>
              <a:t>ČSN EN 1838 		Světlo a osvětlení – Nouzové osvětlení </a:t>
            </a:r>
          </a:p>
          <a:p>
            <a:pPr eaLnBrk="1" hangingPunct="1"/>
            <a:r>
              <a:rPr lang="cs-CZ" altLang="cs-CZ" sz="1500"/>
              <a:t>ČSN 73 0580		Denní osvětlení budov (4 části)</a:t>
            </a:r>
          </a:p>
          <a:p>
            <a:pPr eaLnBrk="1" hangingPunct="1"/>
            <a:r>
              <a:rPr lang="cs-CZ" altLang="cs-CZ" sz="1500"/>
              <a:t>ČSN 73 4301		Obytné budovy</a:t>
            </a:r>
          </a:p>
          <a:p>
            <a:pPr eaLnBrk="1" hangingPunct="1"/>
            <a:r>
              <a:rPr lang="cs-CZ" altLang="cs-CZ" sz="1500"/>
              <a:t>ČSN 36 0020		Sdružené osvětlení</a:t>
            </a:r>
          </a:p>
          <a:p>
            <a:pPr eaLnBrk="1" hangingPunct="1"/>
            <a:r>
              <a:rPr lang="cs-CZ" altLang="cs-CZ" sz="1500"/>
              <a:t>ČSN EN 15 193		Energetická náročnost budov  - Energetické požadavky na osvětlení</a:t>
            </a:r>
          </a:p>
          <a:p>
            <a:pPr eaLnBrk="1" hangingPunct="1"/>
            <a:r>
              <a:rPr lang="cs-CZ" altLang="cs-CZ" sz="1500"/>
              <a:t>ČSN 36 0011		Měření osvětlení prostorů (4 části)</a:t>
            </a:r>
          </a:p>
          <a:p>
            <a:pPr>
              <a:spcBef>
                <a:spcPct val="20000"/>
              </a:spcBef>
            </a:pPr>
            <a:r>
              <a:rPr lang="cs-CZ" sz="1500"/>
              <a:t>TNI 36 0450 		Rušivé oslnění při osvětlení vnitřních prostorů</a:t>
            </a:r>
          </a:p>
          <a:p>
            <a:pPr>
              <a:spcBef>
                <a:spcPct val="20000"/>
              </a:spcBef>
            </a:pPr>
            <a:r>
              <a:rPr lang="cs-CZ" sz="1500"/>
              <a:t>TNI 36 0451 		Údržba vnitřních osvětlovacích soustav</a:t>
            </a:r>
            <a:endParaRPr lang="en-US" sz="1500"/>
          </a:p>
          <a:p>
            <a:pPr eaLnBrk="1" hangingPunct="1"/>
            <a:endParaRPr lang="cs-CZ" altLang="cs-CZ" sz="1000" b="1"/>
          </a:p>
          <a:p>
            <a:pPr eaLnBrk="1" hangingPunct="1"/>
            <a:r>
              <a:rPr lang="cs-CZ" altLang="cs-CZ" sz="1500" b="1"/>
              <a:t>DOPORUČENÍ A ODBORNÁ LITERATURA</a:t>
            </a:r>
          </a:p>
          <a:p>
            <a:pPr eaLnBrk="1" hangingPunct="1"/>
            <a:endParaRPr lang="cs-CZ" altLang="cs-CZ" sz="900"/>
          </a:p>
          <a:p>
            <a:pPr eaLnBrk="1" hangingPunct="1"/>
            <a:r>
              <a:rPr lang="cs-CZ" altLang="cs-CZ" sz="1500"/>
              <a:t>Dokumenty CIE, www.cie.co.at</a:t>
            </a:r>
          </a:p>
          <a:p>
            <a:pPr eaLnBrk="1" hangingPunct="1"/>
            <a:r>
              <a:rPr lang="cs-CZ" altLang="cs-CZ" sz="1500"/>
              <a:t>Dokumenty IESNA, www.ies.org</a:t>
            </a:r>
          </a:p>
          <a:p>
            <a:pPr eaLnBrk="1" hangingPunct="1"/>
            <a:r>
              <a:rPr lang="cs-CZ" altLang="cs-CZ" sz="1500"/>
              <a:t>D.L. DiLaura a kol. The Lighting Handbook 10. vydání 2011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>
                <a:solidFill>
                  <a:srgbClr val="F8F8F8"/>
                </a:solidFill>
              </a:rPr>
              <a:t>1</a:t>
            </a:r>
            <a:r>
              <a:rPr lang="cs-CZ" sz="1800" b="1" dirty="0" smtClean="0">
                <a:solidFill>
                  <a:srgbClr val="F8F8F8"/>
                </a:solidFill>
              </a:rPr>
              <a:t>. Předpisy a normy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5365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hygienické požadavky</a:t>
            </a:r>
          </a:p>
        </p:txBody>
      </p:sp>
      <p:sp>
        <p:nvSpPr>
          <p:cNvPr id="12297" name="Text Box 2"/>
          <p:cNvSpPr txBox="1">
            <a:spLocks noChangeArrowheads="1"/>
          </p:cNvSpPr>
          <p:nvPr/>
        </p:nvSpPr>
        <p:spPr bwMode="auto">
          <a:xfrm>
            <a:off x="341313" y="2979738"/>
            <a:ext cx="8505825" cy="103981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>
                <a:latin typeface="Arial" charset="0"/>
                <a:cs typeface="Arial" charset="0"/>
              </a:rPr>
              <a:t>NORMA </a:t>
            </a:r>
            <a:r>
              <a:rPr lang="cs-CZ" sz="2000" b="1" dirty="0">
                <a:latin typeface="Arial" charset="0"/>
                <a:cs typeface="Arial" charset="0"/>
              </a:rPr>
              <a:t>ČSN EN 12464-1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latin typeface="Arial" charset="0"/>
                <a:cs typeface="Arial" charset="0"/>
              </a:rPr>
              <a:t>Světlo a osvětlení – </a:t>
            </a:r>
            <a:r>
              <a:rPr lang="cs-CZ" altLang="cs-CZ" b="1" dirty="0" err="1">
                <a:latin typeface="Arial" charset="0"/>
                <a:cs typeface="Arial" charset="0"/>
              </a:rPr>
              <a:t>Osvětlení</a:t>
            </a:r>
            <a:r>
              <a:rPr lang="cs-CZ" altLang="cs-CZ" b="1" dirty="0">
                <a:latin typeface="Arial" charset="0"/>
                <a:cs typeface="Arial" charset="0"/>
              </a:rPr>
              <a:t> pracovních prostorů: část 1 vnitřní pracovní prostory</a:t>
            </a:r>
            <a:endParaRPr lang="cs-CZ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6389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sp>
        <p:nvSpPr>
          <p:cNvPr id="16391" name="Text Box 2"/>
          <p:cNvSpPr txBox="1">
            <a:spLocks noChangeArrowheads="1"/>
          </p:cNvSpPr>
          <p:nvPr/>
        </p:nvSpPr>
        <p:spPr bwMode="auto">
          <a:xfrm>
            <a:off x="179388" y="1700213"/>
            <a:ext cx="2087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/>
              <a:t>  ČSN EN 12464-1</a:t>
            </a:r>
          </a:p>
        </p:txBody>
      </p:sp>
      <p:graphicFrame>
        <p:nvGraphicFramePr>
          <p:cNvPr id="10" name="Group 3"/>
          <p:cNvGraphicFramePr>
            <a:graphicFrameLocks noGrp="1"/>
          </p:cNvGraphicFramePr>
          <p:nvPr/>
        </p:nvGraphicFramePr>
        <p:xfrm>
          <a:off x="395288" y="2420938"/>
          <a:ext cx="8435975" cy="3725863"/>
        </p:xfrm>
        <a:graphic>
          <a:graphicData uri="http://schemas.openxmlformats.org/drawingml/2006/table">
            <a:tbl>
              <a:tblPr/>
              <a:tblGrid>
                <a:gridCol w="2232025"/>
                <a:gridCol w="6203950"/>
              </a:tblGrid>
              <a:tr h="86360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zraková pohoda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90000" marR="90000" marT="46800" marB="4680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tvorba zrakově příjemného  prostředí pro psychologickou pohodu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176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zrakový výkon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dosažení potřebné  ostrosti  vidění, rozlišování  tvaru a barev detailů i  rychlosti  vnímání při co nejnižší únavě a vysoké produktivitě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bezpečnost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90000" marR="90000" marT="46800" marB="4680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zábrana  oslnění, stroboskopického jevu rušivých stínů či kontrastů …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406" name="Text Box 17"/>
          <p:cNvSpPr txBox="1">
            <a:spLocks noChangeArrowheads="1"/>
          </p:cNvSpPr>
          <p:nvPr/>
        </p:nvSpPr>
        <p:spPr bwMode="auto">
          <a:xfrm>
            <a:off x="2627313" y="1700213"/>
            <a:ext cx="4824412" cy="41751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/>
              <a:t>CÍL :  uspokojit  tři základní potřeby  lidí</a:t>
            </a:r>
          </a:p>
        </p:txBody>
      </p:sp>
      <p:sp>
        <p:nvSpPr>
          <p:cNvPr id="16407" name="Text Box 18"/>
          <p:cNvSpPr txBox="1">
            <a:spLocks noChangeArrowheads="1"/>
          </p:cNvSpPr>
          <p:nvPr/>
        </p:nvSpPr>
        <p:spPr bwMode="auto">
          <a:xfrm>
            <a:off x="-252413" y="1125538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ZÁKLADNÍ POŽADAVKY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7413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oup 2"/>
          <p:cNvGraphicFramePr>
            <a:graphicFrameLocks noGrp="1"/>
          </p:cNvGraphicFramePr>
          <p:nvPr/>
        </p:nvGraphicFramePr>
        <p:xfrm>
          <a:off x="501650" y="1938338"/>
          <a:ext cx="7931150" cy="3995738"/>
        </p:xfrm>
        <a:graphic>
          <a:graphicData uri="http://schemas.openxmlformats.org/drawingml/2006/table">
            <a:tbl>
              <a:tblPr/>
              <a:tblGrid>
                <a:gridCol w="498475"/>
                <a:gridCol w="3565525"/>
                <a:gridCol w="3867150"/>
              </a:tblGrid>
              <a:tr h="62087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Parametr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Ověřovaná veličina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7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rozložení jasu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hladiny jasů a osvětleností  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37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rovnoměrnost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rovnoměrnost  </a:t>
                      </a: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 a  </a:t>
                      </a: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7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oslnění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činitel oslnění  UGR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7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podání barev;  soulad  T</a:t>
                      </a:r>
                      <a:r>
                        <a:rPr kumimoji="0" lang="cs-CZ" altLang="cs-CZ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a  </a:t>
                      </a: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index podání barev  R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; 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738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podání tvaru ;  směrovost a stínivost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sv. vektor,  </a:t>
                      </a: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4π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,  činitel podání tvaru  </a:t>
                      </a: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97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míhání světla  osvětlení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zábrana stroboskopickému jevu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448" name="Text Box 36"/>
          <p:cNvSpPr txBox="1">
            <a:spLocks noChangeArrowheads="1"/>
          </p:cNvSpPr>
          <p:nvPr/>
        </p:nvSpPr>
        <p:spPr bwMode="auto">
          <a:xfrm>
            <a:off x="0" y="1289050"/>
            <a:ext cx="8640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HLAVNÍ PARAMETRY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8437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2"/>
          <p:cNvSpPr txBox="1">
            <a:spLocks noChangeArrowheads="1"/>
          </p:cNvSpPr>
          <p:nvPr/>
        </p:nvSpPr>
        <p:spPr bwMode="auto">
          <a:xfrm>
            <a:off x="268288" y="1697038"/>
            <a:ext cx="8642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Množství světla v daném prostoru a jeho kvantitativní a kvalitativní vlastnosti, objektivně nejpřesněji vystihuje úroveň jasu L (cd/m</a:t>
            </a:r>
            <a:r>
              <a:rPr lang="cs-CZ" altLang="cs-CZ" baseline="30000"/>
              <a:t>2</a:t>
            </a:r>
            <a:r>
              <a:rPr lang="cs-CZ" altLang="cs-CZ"/>
              <a:t>).</a:t>
            </a:r>
          </a:p>
        </p:txBody>
      </p:sp>
      <p:sp>
        <p:nvSpPr>
          <p:cNvPr id="18439" name="Text Box 3"/>
          <p:cNvSpPr txBox="1">
            <a:spLocks noChangeArrowheads="1"/>
          </p:cNvSpPr>
          <p:nvPr/>
        </p:nvSpPr>
        <p:spPr bwMode="auto">
          <a:xfrm>
            <a:off x="323850" y="2897188"/>
            <a:ext cx="37433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souvisí s pocitem dostatečnosti osvětlení - prostor je vnímán jako potemnělý nebo jako prosvětlený. </a:t>
            </a:r>
          </a:p>
        </p:txBody>
      </p:sp>
      <p:sp>
        <p:nvSpPr>
          <p:cNvPr id="18440" name="Text Box 4"/>
          <p:cNvSpPr txBox="1">
            <a:spLocks noChangeArrowheads="1"/>
          </p:cNvSpPr>
          <p:nvPr/>
        </p:nvSpPr>
        <p:spPr bwMode="auto">
          <a:xfrm>
            <a:off x="4716463" y="2898775"/>
            <a:ext cx="44275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Souvisí se světelnou atmosférou prostoru – prostor je působí klidně při rovnoměrném osvětlení, dramaticky při směrovém osvětlení </a:t>
            </a:r>
          </a:p>
        </p:txBody>
      </p:sp>
      <p:sp>
        <p:nvSpPr>
          <p:cNvPr id="18441" name="Rectangle 5"/>
          <p:cNvSpPr>
            <a:spLocks noChangeArrowheads="1"/>
          </p:cNvSpPr>
          <p:nvPr/>
        </p:nvSpPr>
        <p:spPr bwMode="auto">
          <a:xfrm>
            <a:off x="323850" y="2435225"/>
            <a:ext cx="3743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Úroveň jasu (kvantitativní povaha):</a:t>
            </a:r>
          </a:p>
        </p:txBody>
      </p:sp>
      <p:sp>
        <p:nvSpPr>
          <p:cNvPr id="18442" name="Rectangle 6"/>
          <p:cNvSpPr>
            <a:spLocks noChangeArrowheads="1"/>
          </p:cNvSpPr>
          <p:nvPr/>
        </p:nvSpPr>
        <p:spPr bwMode="auto">
          <a:xfrm>
            <a:off x="4724400" y="2435225"/>
            <a:ext cx="4175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Rozložení jasu (kvalitativní povaha):</a:t>
            </a:r>
          </a:p>
        </p:txBody>
      </p:sp>
      <p:pic>
        <p:nvPicPr>
          <p:cNvPr id="18443" name="Picture 7" descr="Nove dv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44925"/>
            <a:ext cx="25209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33813"/>
            <a:ext cx="29940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Text Box 9"/>
          <p:cNvSpPr txBox="1">
            <a:spLocks noChangeArrowheads="1"/>
          </p:cNvSpPr>
          <p:nvPr/>
        </p:nvSpPr>
        <p:spPr bwMode="auto">
          <a:xfrm>
            <a:off x="847725" y="5899150"/>
            <a:ext cx="20494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200"/>
              <a:t>Nový Dvůr, klášter trapistů </a:t>
            </a:r>
          </a:p>
        </p:txBody>
      </p:sp>
      <p:sp>
        <p:nvSpPr>
          <p:cNvPr id="18446" name="Text Box 10"/>
          <p:cNvSpPr txBox="1">
            <a:spLocks noChangeArrowheads="1"/>
          </p:cNvSpPr>
          <p:nvPr/>
        </p:nvSpPr>
        <p:spPr bwMode="auto">
          <a:xfrm>
            <a:off x="5507038" y="5864225"/>
            <a:ext cx="23050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200"/>
              <a:t>Výstava Karel IV, Praha </a:t>
            </a:r>
          </a:p>
        </p:txBody>
      </p:sp>
      <p:sp>
        <p:nvSpPr>
          <p:cNvPr id="18447" name="Text Box 11"/>
          <p:cNvSpPr txBox="1">
            <a:spLocks noChangeArrowheads="1"/>
          </p:cNvSpPr>
          <p:nvPr/>
        </p:nvSpPr>
        <p:spPr bwMode="auto">
          <a:xfrm>
            <a:off x="-323850" y="11969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ROZLOŽENÍ JASU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9461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2"/>
          <p:cNvSpPr txBox="1">
            <a:spLocks noChangeArrowheads="1"/>
          </p:cNvSpPr>
          <p:nvPr/>
        </p:nvSpPr>
        <p:spPr bwMode="auto">
          <a:xfrm>
            <a:off x="2392363" y="1547813"/>
            <a:ext cx="4752975" cy="1187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Zásadní parametr ovlivňující adaptaci zraku. Složitost popisu světelných podmínek hodnotami jasu (závislost na E a ) – hodnoceno odděleně</a:t>
            </a:r>
          </a:p>
        </p:txBody>
      </p:sp>
      <p:graphicFrame>
        <p:nvGraphicFramePr>
          <p:cNvPr id="10" name="Group 3"/>
          <p:cNvGraphicFramePr>
            <a:graphicFrameLocks noGrp="1"/>
          </p:cNvGraphicFramePr>
          <p:nvPr/>
        </p:nvGraphicFramePr>
        <p:xfrm>
          <a:off x="468313" y="4237038"/>
          <a:ext cx="4038600" cy="1800226"/>
        </p:xfrm>
        <a:graphic>
          <a:graphicData uri="http://schemas.openxmlformats.org/drawingml/2006/table">
            <a:tbl>
              <a:tblPr/>
              <a:tblGrid>
                <a:gridCol w="1965325"/>
                <a:gridCol w="2073275"/>
              </a:tblGrid>
              <a:tr h="372106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Plocha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Činitel odrazu 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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(%)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40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strop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70 – 90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85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stěny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 – 80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55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podlaha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 – 50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20"/>
          <p:cNvGraphicFramePr>
            <a:graphicFrameLocks noGrp="1"/>
          </p:cNvGraphicFramePr>
          <p:nvPr/>
        </p:nvGraphicFramePr>
        <p:xfrm>
          <a:off x="4654550" y="4233863"/>
          <a:ext cx="4038600" cy="1816100"/>
        </p:xfrm>
        <a:graphic>
          <a:graphicData uri="http://schemas.openxmlformats.org/drawingml/2006/table">
            <a:tbl>
              <a:tblPr/>
              <a:tblGrid>
                <a:gridCol w="896937"/>
                <a:gridCol w="1347788"/>
                <a:gridCol w="1793875"/>
              </a:tblGrid>
              <a:tr h="808678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Plocha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40" marB="4574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Osvětlenost E</a:t>
                      </a:r>
                      <a:r>
                        <a:rPr kumimoji="0" lang="cs-CZ" altLang="cs-CZ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lx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Rovnoměrnost Uo (-)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8011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strop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20" marB="468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 (50)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20" marB="468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90000" marR="90000" marT="46820" marB="468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411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stěny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20" marB="468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 (75)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20" marB="468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90000" marR="90000" marT="46820" marB="468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98" name="AutoShape 38"/>
          <p:cNvSpPr>
            <a:spLocks noChangeArrowheads="1"/>
          </p:cNvSpPr>
          <p:nvPr/>
        </p:nvSpPr>
        <p:spPr bwMode="auto">
          <a:xfrm>
            <a:off x="4570413" y="2790825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endParaRPr lang="cs-CZ"/>
          </a:p>
        </p:txBody>
      </p:sp>
      <p:sp>
        <p:nvSpPr>
          <p:cNvPr id="19499" name="Text Box 39"/>
          <p:cNvSpPr txBox="1">
            <a:spLocks noChangeArrowheads="1"/>
          </p:cNvSpPr>
          <p:nvPr/>
        </p:nvSpPr>
        <p:spPr bwMode="auto">
          <a:xfrm>
            <a:off x="468313" y="3213100"/>
            <a:ext cx="8280400" cy="346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PRAXE</a:t>
            </a:r>
          </a:p>
        </p:txBody>
      </p:sp>
      <p:sp>
        <p:nvSpPr>
          <p:cNvPr id="19500" name="AutoShape 40"/>
          <p:cNvSpPr>
            <a:spLocks noChangeArrowheads="1"/>
          </p:cNvSpPr>
          <p:nvPr/>
        </p:nvSpPr>
        <p:spPr bwMode="auto">
          <a:xfrm>
            <a:off x="2232025" y="3683000"/>
            <a:ext cx="360363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endParaRPr lang="cs-CZ"/>
          </a:p>
        </p:txBody>
      </p:sp>
      <p:sp>
        <p:nvSpPr>
          <p:cNvPr id="19501" name="AutoShape 41"/>
          <p:cNvSpPr>
            <a:spLocks noChangeArrowheads="1"/>
          </p:cNvSpPr>
          <p:nvPr/>
        </p:nvSpPr>
        <p:spPr bwMode="auto">
          <a:xfrm>
            <a:off x="6588125" y="3716338"/>
            <a:ext cx="3603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endParaRPr lang="cs-CZ"/>
          </a:p>
        </p:txBody>
      </p:sp>
      <p:sp>
        <p:nvSpPr>
          <p:cNvPr id="19502" name="Text Box 42"/>
          <p:cNvSpPr txBox="1">
            <a:spLocks noChangeArrowheads="1"/>
          </p:cNvSpPr>
          <p:nvPr/>
        </p:nvSpPr>
        <p:spPr bwMode="auto">
          <a:xfrm>
            <a:off x="-252413" y="1125538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ROZLOŽENÍ JASU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0485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oup 35"/>
          <p:cNvGraphicFramePr>
            <a:graphicFrameLocks noGrp="1"/>
          </p:cNvGraphicFramePr>
          <p:nvPr/>
        </p:nvGraphicFramePr>
        <p:xfrm>
          <a:off x="573088" y="1793875"/>
          <a:ext cx="7993062" cy="3400425"/>
        </p:xfrm>
        <a:graphic>
          <a:graphicData uri="http://schemas.openxmlformats.org/drawingml/2006/table">
            <a:tbl>
              <a:tblPr/>
              <a:tblGrid>
                <a:gridCol w="3816350"/>
                <a:gridCol w="1512887"/>
                <a:gridCol w="2663825"/>
              </a:tblGrid>
              <a:tr h="69370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Požadavky</a:t>
                      </a:r>
                      <a:b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 zrakové vnímání</a:t>
                      </a:r>
                    </a:p>
                  </a:txBody>
                  <a:tcPr marT="45722" marB="4572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Jas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(cd.m</a:t>
                      </a:r>
                      <a:r>
                        <a:rPr kumimoji="0" lang="cs-CZ" altLang="cs-CZ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Osvětlenost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srovnávací roviny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lx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667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Právě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rozlišitelné rysy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lidského o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bličeje</a:t>
                      </a:r>
                    </a:p>
                  </a:txBody>
                  <a:tcPr marT="45722" marB="4572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667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Uspokojivé rozlišení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lidského o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bličeje</a:t>
                      </a:r>
                    </a:p>
                  </a:txBody>
                  <a:tcPr marT="45722" marB="4572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až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667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Optimální zrakové podmínky 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běžných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pracovních prostorech</a:t>
                      </a:r>
                    </a:p>
                  </a:txBody>
                  <a:tcPr marT="45722" marB="4572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až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2.000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667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Provádění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kritických zrakových 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úkolů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 malým kontrastem a jemnými detaily</a:t>
                      </a:r>
                    </a:p>
                  </a:txBody>
                  <a:tcPr marT="45722" marB="4572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1.000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20.000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2" marB="4572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512" name="Text Box 28"/>
          <p:cNvSpPr txBox="1">
            <a:spLocks noChangeArrowheads="1"/>
          </p:cNvSpPr>
          <p:nvPr/>
        </p:nvSpPr>
        <p:spPr bwMode="auto">
          <a:xfrm>
            <a:off x="-107950" y="1223963"/>
            <a:ext cx="914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OSVĚTLENOST</a:t>
            </a:r>
          </a:p>
        </p:txBody>
      </p:sp>
      <p:sp>
        <p:nvSpPr>
          <p:cNvPr id="20513" name="Rectangle 29"/>
          <p:cNvSpPr>
            <a:spLocks noChangeArrowheads="1"/>
          </p:cNvSpPr>
          <p:nvPr/>
        </p:nvSpPr>
        <p:spPr bwMode="auto">
          <a:xfrm>
            <a:off x="466725" y="5332413"/>
            <a:ext cx="7704138" cy="830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u="sng"/>
              <a:t>Doporučená řada osvětlenosti (lx):</a:t>
            </a:r>
          </a:p>
          <a:p>
            <a:pPr eaLnBrk="1" hangingPunct="1"/>
            <a:r>
              <a:rPr lang="cs-CZ" altLang="cs-CZ"/>
              <a:t>20 – 30 – 50 – 75 – 100 – 150 – 200 – 300 – 500 – 750 – 1 000 – 1 500 – 2 000 – 3 000 – 5 000 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12750" y="62642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1030" name="Picture 11" descr="logo_cv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2"/>
          <p:cNvSpPr>
            <a:spLocks noChangeArrowheads="1"/>
          </p:cNvSpPr>
          <p:nvPr/>
        </p:nvSpPr>
        <p:spPr bwMode="auto">
          <a:xfrm>
            <a:off x="431800" y="1658938"/>
            <a:ext cx="4248150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b="1"/>
              <a:t>místo zrakového úkolu</a:t>
            </a:r>
            <a:r>
              <a:rPr lang="cs-CZ" altLang="cs-CZ" i="1"/>
              <a:t>	</a:t>
            </a:r>
            <a:br>
              <a:rPr lang="cs-CZ" altLang="cs-CZ" i="1"/>
            </a:br>
            <a:r>
              <a:rPr lang="cs-CZ" altLang="cs-CZ"/>
              <a:t>prostor na pracovním místě, </a:t>
            </a:r>
          </a:p>
          <a:p>
            <a:pPr eaLnBrk="1" hangingPunct="1"/>
            <a:r>
              <a:rPr lang="cs-CZ" altLang="cs-CZ"/>
              <a:t>v němž se nachází zrakový úkol (stanoveno taxativně)</a:t>
            </a:r>
          </a:p>
          <a:p>
            <a:pPr eaLnBrk="1" hangingPunct="1"/>
            <a:endParaRPr lang="cs-CZ" altLang="cs-CZ" sz="1000"/>
          </a:p>
          <a:p>
            <a:pPr eaLnBrk="1" hangingPunct="1"/>
            <a:r>
              <a:rPr lang="cs-CZ" altLang="cs-CZ" b="1"/>
              <a:t>bezprostřední okolí úkol</a:t>
            </a:r>
          </a:p>
          <a:p>
            <a:pPr eaLnBrk="1" hangingPunct="1"/>
            <a:r>
              <a:rPr lang="cs-CZ" altLang="cs-CZ"/>
              <a:t>pás o šířce aspoň 0,5 m okolo místa zrakového úkolu uvnitř zorného pole</a:t>
            </a:r>
          </a:p>
          <a:p>
            <a:pPr eaLnBrk="1" hangingPunct="1"/>
            <a:endParaRPr lang="cs-CZ" altLang="cs-CZ" sz="1000">
              <a:latin typeface="Times New Roman" panose="02020603050405020304" pitchFamily="18" charset="0"/>
            </a:endParaRPr>
          </a:p>
          <a:p>
            <a:pPr eaLnBrk="1" hangingPunct="1"/>
            <a:r>
              <a:rPr lang="cs-CZ" altLang="cs-CZ" b="1"/>
              <a:t>pozadí </a:t>
            </a:r>
            <a:r>
              <a:rPr lang="cs-CZ" altLang="cs-CZ"/>
              <a:t/>
            </a:r>
            <a:br>
              <a:rPr lang="cs-CZ" altLang="cs-CZ"/>
            </a:br>
            <a:r>
              <a:rPr lang="cs-CZ" altLang="cs-CZ"/>
              <a:t>část prostoru u pracovišť v halách a v rozlehlejších prostorech, která neobsahuje místa zrakového úkolu ani bezprostřední okolí. Pás o šířce minimálně 3 m.   </a:t>
            </a:r>
          </a:p>
        </p:txBody>
      </p:sp>
      <p:pic>
        <p:nvPicPr>
          <p:cNvPr id="1032" name="Picture 3" descr="Ob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1519238"/>
            <a:ext cx="3540125" cy="34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 Box 4"/>
          <p:cNvSpPr txBox="1">
            <a:spLocks noChangeArrowheads="1"/>
          </p:cNvSpPr>
          <p:nvPr/>
        </p:nvSpPr>
        <p:spPr bwMode="auto">
          <a:xfrm>
            <a:off x="-180975" y="1257300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OSVĚTLENOST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08000" y="5622925"/>
          <a:ext cx="17827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Rovnice" r:id="rId6" imgW="799753" imgH="241195" progId="">
                  <p:embed/>
                </p:oleObj>
              </mc:Choice>
              <mc:Fallback>
                <p:oleObj name="Rovnice" r:id="rId6" imgW="799753" imgH="24119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5622925"/>
                        <a:ext cx="178276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39"/>
          <p:cNvSpPr txBox="1">
            <a:spLocks noChangeArrowheads="1"/>
          </p:cNvSpPr>
          <p:nvPr/>
        </p:nvSpPr>
        <p:spPr bwMode="auto">
          <a:xfrm>
            <a:off x="430213" y="5145088"/>
            <a:ext cx="2557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Udržovaná osvětlenost </a:t>
            </a:r>
            <a:r>
              <a:rPr lang="cs-CZ" altLang="cs-CZ" b="1" i="1">
                <a:latin typeface="Times New Roman" panose="02020603050405020304" pitchFamily="18" charset="0"/>
              </a:rPr>
              <a:t>E</a:t>
            </a:r>
            <a:r>
              <a:rPr lang="cs-CZ" altLang="cs-CZ" b="1" i="1" baseline="-25000">
                <a:latin typeface="Times New Roman" panose="02020603050405020304" pitchFamily="18" charset="0"/>
              </a:rPr>
              <a:t>m</a:t>
            </a:r>
            <a:r>
              <a:rPr lang="cs-CZ" altLang="cs-CZ" i="1">
                <a:latin typeface="Times New Roman" panose="02020603050405020304" pitchFamily="18" charset="0"/>
              </a:rPr>
              <a:t> </a:t>
            </a:r>
            <a:endParaRPr lang="cs-CZ" altLang="cs-CZ"/>
          </a:p>
        </p:txBody>
      </p:sp>
      <p:sp>
        <p:nvSpPr>
          <p:cNvPr id="1036" name="Text Box 44"/>
          <p:cNvSpPr txBox="1">
            <a:spLocks noChangeArrowheads="1"/>
          </p:cNvSpPr>
          <p:nvPr/>
        </p:nvSpPr>
        <p:spPr bwMode="auto">
          <a:xfrm>
            <a:off x="2897188" y="5576888"/>
            <a:ext cx="5795962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800"/>
              </a:spcBef>
            </a:pPr>
            <a:r>
              <a:rPr lang="cs-CZ" altLang="cs-CZ" sz="2000" i="1">
                <a:latin typeface="Times New Roman" panose="02020603050405020304" pitchFamily="18" charset="0"/>
              </a:rPr>
              <a:t>E</a:t>
            </a:r>
            <a:r>
              <a:rPr lang="cs-CZ" altLang="cs-CZ" sz="2000" i="1" baseline="-25000">
                <a:latin typeface="Times New Roman" panose="02020603050405020304" pitchFamily="18" charset="0"/>
              </a:rPr>
              <a:t>p0</a:t>
            </a:r>
            <a:r>
              <a:rPr lang="cs-CZ" altLang="cs-CZ" i="1">
                <a:latin typeface="Times New Roman" panose="02020603050405020304" pitchFamily="18" charset="0"/>
              </a:rPr>
              <a:t> </a:t>
            </a:r>
            <a:r>
              <a:rPr lang="cs-CZ" altLang="cs-CZ">
                <a:latin typeface="Times New Roman" panose="02020603050405020304" pitchFamily="18" charset="0"/>
              </a:rPr>
              <a:t>(lx)</a:t>
            </a:r>
            <a:r>
              <a:rPr lang="cs-CZ" altLang="cs-CZ"/>
              <a:t> 	- místně průměrná časově maximální osvětlenost</a:t>
            </a:r>
          </a:p>
          <a:p>
            <a:pPr eaLnBrk="1" hangingPunct="1">
              <a:lnSpc>
                <a:spcPct val="80000"/>
              </a:lnSpc>
              <a:spcBef>
                <a:spcPts val="800"/>
              </a:spcBef>
            </a:pPr>
            <a:r>
              <a:rPr lang="cs-CZ" altLang="cs-CZ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altLang="cs-CZ"/>
              <a:t>	- udržovací činitel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1509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oup 2"/>
          <p:cNvGraphicFramePr>
            <a:graphicFrameLocks noGrp="1"/>
          </p:cNvGraphicFramePr>
          <p:nvPr/>
        </p:nvGraphicFramePr>
        <p:xfrm>
          <a:off x="488950" y="1700213"/>
          <a:ext cx="5091113" cy="2683048"/>
        </p:xfrm>
        <a:graphic>
          <a:graphicData uri="http://schemas.openxmlformats.org/drawingml/2006/table">
            <a:tbl>
              <a:tblPr/>
              <a:tblGrid>
                <a:gridCol w="1604963"/>
                <a:gridCol w="2090737"/>
                <a:gridCol w="1395413"/>
              </a:tblGrid>
              <a:tr h="82276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Osvětlenost úkolu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ú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(lx) </a:t>
                      </a:r>
                    </a:p>
                  </a:txBody>
                  <a:tcPr marT="45709" marB="45709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Osvětlenost bezprostředního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okolí úkolu E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(lx)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Osvětlenost pozadí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(lx)</a:t>
                      </a:r>
                    </a:p>
                  </a:txBody>
                  <a:tcPr marT="45709" marB="45709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601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750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50</a:t>
                      </a:r>
                    </a:p>
                  </a:txBody>
                  <a:tcPr marT="45709" marB="45709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ú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ú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ú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166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66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50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33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bo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/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3</a:t>
                      </a:r>
                    </a:p>
                  </a:txBody>
                  <a:tcPr marT="45709" marB="45709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526" name="Text Box 20"/>
          <p:cNvSpPr txBox="1">
            <a:spLocks noChangeArrowheads="1"/>
          </p:cNvSpPr>
          <p:nvPr/>
        </p:nvSpPr>
        <p:spPr bwMode="auto">
          <a:xfrm>
            <a:off x="-252413" y="1223963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OSVĚTLENOST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pic>
        <p:nvPicPr>
          <p:cNvPr id="21528" name="Picture 43" descr="kniha gra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47800"/>
            <a:ext cx="2424113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9" name="Rectangle 41"/>
          <p:cNvSpPr>
            <a:spLocks noChangeArrowheads="1"/>
          </p:cNvSpPr>
          <p:nvPr/>
        </p:nvSpPr>
        <p:spPr bwMode="auto">
          <a:xfrm>
            <a:off x="5948363" y="4737100"/>
            <a:ext cx="27447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Při určitých nepříznivých / příznivých podmínkách je třeba hladinu osvětlenosti zvýšit / snížit (např. věk pracovníků)</a:t>
            </a:r>
          </a:p>
        </p:txBody>
      </p:sp>
      <p:graphicFrame>
        <p:nvGraphicFramePr>
          <p:cNvPr id="14" name="Group 45"/>
          <p:cNvGraphicFramePr>
            <a:graphicFrameLocks noGrp="1"/>
          </p:cNvGraphicFramePr>
          <p:nvPr/>
        </p:nvGraphicFramePr>
        <p:xfrm>
          <a:off x="468313" y="4687888"/>
          <a:ext cx="5111750" cy="1279976"/>
        </p:xfrm>
        <a:graphic>
          <a:graphicData uri="http://schemas.openxmlformats.org/drawingml/2006/table">
            <a:tbl>
              <a:tblPr/>
              <a:tblGrid>
                <a:gridCol w="728662"/>
                <a:gridCol w="728663"/>
                <a:gridCol w="730250"/>
                <a:gridCol w="730250"/>
                <a:gridCol w="731837"/>
                <a:gridCol w="731838"/>
                <a:gridCol w="730250"/>
              </a:tblGrid>
              <a:tr h="319881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Stáří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(let)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Potřebn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á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hladina osvětlenosti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198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</a:t>
                      </a:r>
                      <a:r>
                        <a:rPr kumimoji="0" lang="cs-CZ" altLang="cs-CZ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  <a:endParaRPr kumimoji="0" lang="cs-CZ" alt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(%)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</a:t>
                      </a:r>
                      <a:r>
                        <a:rPr kumimoji="0" lang="cs-CZ" altLang="cs-CZ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  <a:endParaRPr kumimoji="0" lang="cs-CZ" alt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(%)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</a:t>
                      </a:r>
                      <a:r>
                        <a:rPr kumimoji="0" lang="cs-CZ" altLang="cs-CZ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  <a:endParaRPr kumimoji="0" lang="cs-CZ" alt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(%)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98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900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98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210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210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550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183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1100</a:t>
                      </a:r>
                    </a:p>
                  </a:txBody>
                  <a:tcPr marT="45697" marB="45697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122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054" name="Picture 11" descr="logo_cv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2"/>
          <p:cNvSpPr txBox="1">
            <a:spLocks noChangeArrowheads="1"/>
          </p:cNvSpPr>
          <p:nvPr/>
        </p:nvSpPr>
        <p:spPr bwMode="auto">
          <a:xfrm>
            <a:off x="684213" y="1773238"/>
            <a:ext cx="7704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Rovnoměrnost osvětlenosti </a:t>
            </a:r>
            <a:r>
              <a:rPr lang="cs-CZ" altLang="cs-CZ" i="1"/>
              <a:t>U</a:t>
            </a:r>
            <a:r>
              <a:rPr lang="cs-CZ" altLang="cs-CZ" i="1" baseline="-25000"/>
              <a:t>0</a:t>
            </a:r>
            <a:endParaRPr lang="cs-CZ" altLang="cs-CZ" i="1"/>
          </a:p>
        </p:txBody>
      </p:sp>
      <p:sp>
        <p:nvSpPr>
          <p:cNvPr id="2056" name="Text Box 3"/>
          <p:cNvSpPr txBox="1">
            <a:spLocks noChangeArrowheads="1"/>
          </p:cNvSpPr>
          <p:nvPr/>
        </p:nvSpPr>
        <p:spPr bwMode="auto">
          <a:xfrm>
            <a:off x="684213" y="3500438"/>
            <a:ext cx="58324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míst</a:t>
            </a:r>
            <a:r>
              <a:rPr lang="en-US" altLang="cs-CZ"/>
              <a:t>o</a:t>
            </a:r>
            <a:r>
              <a:rPr lang="cs-CZ" altLang="cs-CZ"/>
              <a:t> zrakového úkolu: 	</a:t>
            </a:r>
            <a:r>
              <a:rPr lang="en-US" altLang="cs-CZ"/>
              <a:t>stanoveno taxativn</a:t>
            </a:r>
            <a:r>
              <a:rPr lang="cs-CZ" altLang="cs-CZ"/>
              <a:t>ě v normě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bezprostřední okolí:</a:t>
            </a:r>
            <a:r>
              <a:rPr lang="en-US" altLang="cs-CZ"/>
              <a:t> </a:t>
            </a:r>
            <a:r>
              <a:rPr lang="cs-CZ" altLang="cs-CZ"/>
              <a:t>	U</a:t>
            </a:r>
            <a:r>
              <a:rPr lang="cs-CZ" altLang="cs-CZ" baseline="-25000"/>
              <a:t>O</a:t>
            </a:r>
            <a:r>
              <a:rPr lang="cs-CZ" altLang="cs-CZ"/>
              <a:t> </a:t>
            </a:r>
            <a:r>
              <a:rPr lang="en-US" altLang="cs-CZ"/>
              <a:t>&gt; 0,4</a:t>
            </a:r>
            <a:endParaRPr lang="cs-CZ" altLang="cs-CZ"/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pozadí: 			U</a:t>
            </a:r>
            <a:r>
              <a:rPr lang="cs-CZ" altLang="cs-CZ" baseline="-25000"/>
              <a:t>O</a:t>
            </a:r>
            <a:r>
              <a:rPr lang="cs-CZ" altLang="cs-CZ"/>
              <a:t> </a:t>
            </a:r>
            <a:r>
              <a:rPr lang="en-US" altLang="cs-CZ"/>
              <a:t>&gt; 0,1</a:t>
            </a:r>
            <a:endParaRPr lang="cs-CZ" altLang="cs-CZ"/>
          </a:p>
        </p:txBody>
      </p:sp>
      <p:sp>
        <p:nvSpPr>
          <p:cNvPr id="2057" name="Text Box 4"/>
          <p:cNvSpPr txBox="1">
            <a:spLocks noChangeArrowheads="1"/>
          </p:cNvSpPr>
          <p:nvPr/>
        </p:nvSpPr>
        <p:spPr bwMode="auto">
          <a:xfrm>
            <a:off x="0" y="11969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ROVNOMĚRNOST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088" y="2409825"/>
          <a:ext cx="12969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Rovnice" r:id="rId5" imgW="710891" imgH="431613" progId="">
                  <p:embed/>
                </p:oleObj>
              </mc:Choice>
              <mc:Fallback>
                <p:oleObj name="Rovnice" r:id="rId5" imgW="710891" imgH="43161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409825"/>
                        <a:ext cx="1296987" cy="787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2533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2"/>
          <p:cNvSpPr>
            <a:spLocks noChangeArrowheads="1"/>
          </p:cNvSpPr>
          <p:nvPr/>
        </p:nvSpPr>
        <p:spPr bwMode="auto">
          <a:xfrm>
            <a:off x="341313" y="1719263"/>
            <a:ext cx="84058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500"/>
              <a:t>OSLNĚNÍ - nepříznivý stav zraku sítnice nebo její část vystavena  jasu  vyššímu, než na který je oko adaptováno – psychologické (pozorovatelné, rušivé) a fyziologické (omezující a oslepující)             </a:t>
            </a:r>
          </a:p>
        </p:txBody>
      </p:sp>
      <p:pic>
        <p:nvPicPr>
          <p:cNvPr id="22535" name="Picture 5" descr="glare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868613"/>
            <a:ext cx="3783013" cy="326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6" descr="glare_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3" y="2852738"/>
            <a:ext cx="3795712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Text Box 7"/>
          <p:cNvSpPr txBox="1">
            <a:spLocks noChangeArrowheads="1"/>
          </p:cNvSpPr>
          <p:nvPr/>
        </p:nvSpPr>
        <p:spPr bwMode="auto">
          <a:xfrm>
            <a:off x="396875" y="2516188"/>
            <a:ext cx="3814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b="1"/>
              <a:t>Přímé oslnění (svítidla, zdroje, okna)</a:t>
            </a:r>
          </a:p>
        </p:txBody>
      </p:sp>
      <p:sp>
        <p:nvSpPr>
          <p:cNvPr id="22538" name="Text Box 8"/>
          <p:cNvSpPr txBox="1">
            <a:spLocks noChangeArrowheads="1"/>
          </p:cNvSpPr>
          <p:nvPr/>
        </p:nvSpPr>
        <p:spPr bwMode="auto">
          <a:xfrm>
            <a:off x="4818063" y="2516188"/>
            <a:ext cx="3875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b="1"/>
              <a:t>Oslnění nepřímé (odlesky, závoj)</a:t>
            </a:r>
          </a:p>
        </p:txBody>
      </p:sp>
      <p:sp>
        <p:nvSpPr>
          <p:cNvPr id="22539" name="Text Box 9"/>
          <p:cNvSpPr txBox="1">
            <a:spLocks noChangeArrowheads="1"/>
          </p:cNvSpPr>
          <p:nvPr/>
        </p:nvSpPr>
        <p:spPr bwMode="auto">
          <a:xfrm>
            <a:off x="-252413" y="1277938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1800" b="1"/>
              <a:t>OSLN</a:t>
            </a:r>
            <a:r>
              <a:rPr lang="cs-CZ" altLang="cs-CZ" sz="1800" b="1"/>
              <a:t>ĚNÍ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078" name="Picture 11" descr="logo_cv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5. Oslnění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84213" y="2406650"/>
          <a:ext cx="34559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Rovnice" r:id="rId5" imgW="2273300" imgH="533400" progId="">
                  <p:embed/>
                </p:oleObj>
              </mc:Choice>
              <mc:Fallback>
                <p:oleObj name="Rovnice" r:id="rId5" imgW="2273300" imgH="5334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406650"/>
                        <a:ext cx="3455987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Rectangle 4"/>
          <p:cNvSpPr>
            <a:spLocks noChangeArrowheads="1"/>
          </p:cNvSpPr>
          <p:nvPr/>
        </p:nvSpPr>
        <p:spPr bwMode="auto">
          <a:xfrm>
            <a:off x="4535488" y="1635125"/>
            <a:ext cx="422275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533400" indent="-5334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kde </a:t>
            </a:r>
          </a:p>
          <a:p>
            <a:pPr eaLnBrk="1" hangingPunct="1"/>
            <a:r>
              <a:rPr lang="cs-CZ" altLang="cs-CZ" sz="1400"/>
              <a:t>	</a:t>
            </a:r>
          </a:p>
          <a:p>
            <a:pPr eaLnBrk="1" hangingPunct="1"/>
            <a:r>
              <a:rPr lang="cs-CZ" altLang="cs-CZ" sz="1400" i="1"/>
              <a:t>L</a:t>
            </a:r>
            <a:r>
              <a:rPr lang="cs-CZ" altLang="cs-CZ" sz="1400" i="1" baseline="-25000"/>
              <a:t>p</a:t>
            </a:r>
            <a:r>
              <a:rPr lang="cs-CZ" altLang="cs-CZ" sz="1400"/>
              <a:t>  -	adaptační jas oka pozorovatele či jas pozadí (</a:t>
            </a:r>
            <a:r>
              <a:rPr lang="cs-CZ" altLang="cs-CZ" sz="1400" i="1"/>
              <a:t>cd.m</a:t>
            </a:r>
            <a:r>
              <a:rPr lang="cs-CZ" altLang="cs-CZ" sz="1400" i="1" baseline="30000"/>
              <a:t>-2</a:t>
            </a:r>
            <a:r>
              <a:rPr lang="cs-CZ" altLang="cs-CZ" sz="1400"/>
              <a:t>);</a:t>
            </a:r>
          </a:p>
          <a:p>
            <a:pPr eaLnBrk="1" hangingPunct="1"/>
            <a:r>
              <a:rPr lang="cs-CZ" altLang="cs-CZ" sz="1400" i="1"/>
              <a:t>L</a:t>
            </a:r>
            <a:r>
              <a:rPr lang="cs-CZ" altLang="cs-CZ" sz="1400" i="1" baseline="-25000"/>
              <a:t>zi </a:t>
            </a:r>
            <a:r>
              <a:rPr lang="cs-CZ" altLang="cs-CZ" sz="1400" i="1"/>
              <a:t> - 	</a:t>
            </a:r>
            <a:r>
              <a:rPr lang="cs-CZ" altLang="cs-CZ" sz="1400"/>
              <a:t>jas svíticích částí </a:t>
            </a:r>
            <a:r>
              <a:rPr lang="cs-CZ" altLang="cs-CZ" sz="1400" i="1"/>
              <a:t>i</a:t>
            </a:r>
            <a:r>
              <a:rPr lang="cs-CZ" altLang="cs-CZ" sz="1400"/>
              <a:t>-tého oslňujícího svítidla ve směru k oku pozorovatele (</a:t>
            </a:r>
            <a:r>
              <a:rPr lang="cs-CZ" altLang="cs-CZ" sz="1400" i="1"/>
              <a:t>cd.m</a:t>
            </a:r>
            <a:r>
              <a:rPr lang="cs-CZ" altLang="cs-CZ" sz="1400" i="1" baseline="30000"/>
              <a:t>-2</a:t>
            </a:r>
            <a:r>
              <a:rPr lang="cs-CZ" altLang="cs-CZ" sz="1400"/>
              <a:t>);</a:t>
            </a:r>
          </a:p>
          <a:p>
            <a:pPr eaLnBrk="1" hangingPunct="1"/>
            <a:r>
              <a:rPr lang="cs-CZ" altLang="cs-CZ" sz="1400" i="1"/>
              <a:t></a:t>
            </a:r>
            <a:r>
              <a:rPr lang="cs-CZ" altLang="cs-CZ" sz="1400" i="1" baseline="-25000"/>
              <a:t>i</a:t>
            </a:r>
            <a:r>
              <a:rPr lang="cs-CZ" altLang="cs-CZ" sz="1400" baseline="-25000"/>
              <a:t> </a:t>
            </a:r>
            <a:r>
              <a:rPr lang="cs-CZ" altLang="cs-CZ" sz="1400"/>
              <a:t> - 	prostorový úhel, pod nímž pozorovatel vidí svíticí části i-tého oslňujícího zdroje (</a:t>
            </a:r>
            <a:r>
              <a:rPr lang="cs-CZ" altLang="cs-CZ" sz="1400" i="1"/>
              <a:t>sr</a:t>
            </a:r>
            <a:r>
              <a:rPr lang="cs-CZ" altLang="cs-CZ" sz="1400"/>
              <a:t>);</a:t>
            </a:r>
            <a:endParaRPr lang="cs-CZ" altLang="cs-CZ" sz="1400" i="1"/>
          </a:p>
          <a:p>
            <a:pPr eaLnBrk="1" hangingPunct="1"/>
            <a:r>
              <a:rPr lang="cs-CZ" altLang="cs-CZ" sz="1400" i="1"/>
              <a:t>P</a:t>
            </a:r>
            <a:r>
              <a:rPr lang="cs-CZ" altLang="cs-CZ" sz="1400" i="1" baseline="-25000"/>
              <a:t>i</a:t>
            </a:r>
            <a:r>
              <a:rPr lang="cs-CZ" altLang="cs-CZ" sz="1400" i="1"/>
              <a:t>  - 	</a:t>
            </a:r>
            <a:r>
              <a:rPr lang="cs-CZ" altLang="cs-CZ" sz="1400"/>
              <a:t>činitel polohy (-) podle Luckieshe a Gutha charakterizující vliv polohy </a:t>
            </a:r>
            <a:r>
              <a:rPr lang="cs-CZ" altLang="cs-CZ" sz="1400" i="1"/>
              <a:t>i</a:t>
            </a:r>
            <a:r>
              <a:rPr lang="cs-CZ" altLang="cs-CZ" sz="1400"/>
              <a:t>-tého</a:t>
            </a:r>
          </a:p>
          <a:p>
            <a:pPr eaLnBrk="1" hangingPunct="1"/>
            <a:r>
              <a:rPr lang="cs-CZ" altLang="cs-CZ" sz="1400"/>
              <a:t>	oslňujícího svítidla vůči ose pohledu pozorovatele ( -);</a:t>
            </a:r>
            <a:endParaRPr lang="cs-CZ" altLang="cs-CZ" sz="1400" i="1"/>
          </a:p>
          <a:p>
            <a:pPr eaLnBrk="1" hangingPunct="1"/>
            <a:r>
              <a:rPr lang="cs-CZ" altLang="cs-CZ" sz="1400" i="1"/>
              <a:t>n -	</a:t>
            </a:r>
            <a:r>
              <a:rPr lang="cs-CZ" altLang="cs-CZ" sz="1400"/>
              <a:t>počet svítidel, která pozorovatele v dané pozici oslňují ( - ).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0" y="11969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1800" b="1"/>
              <a:t>OSLN</a:t>
            </a:r>
            <a:r>
              <a:rPr lang="cs-CZ" altLang="cs-CZ" sz="1800" b="1"/>
              <a:t>ĚNÍ PŘÍMÉ, SYSTÉM HODNOCENí UGR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468313" y="4724400"/>
            <a:ext cx="77057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None/>
            </a:pPr>
            <a:r>
              <a:rPr lang="cs-CZ" altLang="cs-CZ" sz="1800"/>
              <a:t>Omezení: 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cs-CZ" altLang="cs-CZ" sz="1800"/>
              <a:t> pouze pro hodnocení rušivého oslnění od přímých svítidel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cs-CZ" altLang="cs-CZ" sz="1800"/>
              <a:t> pro svítidla s vyzařovací plochou cca od 0,005 m</a:t>
            </a:r>
            <a:r>
              <a:rPr lang="cs-CZ" altLang="cs-CZ" sz="1800" baseline="30000"/>
              <a:t>2</a:t>
            </a:r>
            <a:r>
              <a:rPr lang="cs-CZ" altLang="cs-CZ" sz="1800"/>
              <a:t> do 1,5 m</a:t>
            </a:r>
            <a:r>
              <a:rPr lang="cs-CZ" altLang="cs-CZ" sz="1800" baseline="30000"/>
              <a:t>2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cs-CZ" altLang="cs-CZ" sz="1800"/>
              <a:t> pro menší svítidla příliš přísný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cs-CZ" altLang="cs-CZ" sz="1800"/>
              <a:t> pro větší svítidla příliš tolerantní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6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3557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5. Oslnění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/>
        </p:nvGraphicFramePr>
        <p:xfrm>
          <a:off x="611188" y="1946275"/>
          <a:ext cx="7272338" cy="3341689"/>
        </p:xfrm>
        <a:graphic>
          <a:graphicData uri="http://schemas.openxmlformats.org/drawingml/2006/table">
            <a:tbl>
              <a:tblPr/>
              <a:tblGrid>
                <a:gridCol w="2317750"/>
                <a:gridCol w="777875"/>
                <a:gridCol w="1087438"/>
                <a:gridCol w="3089275"/>
              </a:tblGrid>
              <a:tr h="7127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Subjektivní hodnocení oslnění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UGR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Prostory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právě rozeznatelné 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0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právě přijatelné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rýsovny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132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kanceláře, školy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6563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právě nepříjemné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jemná průmyslová výroba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běžná průmyslová výroba 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1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právě nesnesitelné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hrubá průmyslová výroba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596" name="Rectangle 39"/>
          <p:cNvSpPr>
            <a:spLocks noChangeArrowheads="1"/>
          </p:cNvSpPr>
          <p:nvPr/>
        </p:nvSpPr>
        <p:spPr bwMode="auto">
          <a:xfrm>
            <a:off x="396875" y="5549900"/>
            <a:ext cx="8296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Rozdíl tří jednotek indexu oslnění je významná změna, kterou je schopen rozlišit běžný pozorovatel. Rozdíl jedné jednotky je rozpoznatelný v laboratorních podmínkách</a:t>
            </a:r>
          </a:p>
        </p:txBody>
      </p:sp>
      <p:sp>
        <p:nvSpPr>
          <p:cNvPr id="23597" name="Text Box 40"/>
          <p:cNvSpPr txBox="1">
            <a:spLocks noChangeArrowheads="1"/>
          </p:cNvSpPr>
          <p:nvPr/>
        </p:nvSpPr>
        <p:spPr bwMode="auto">
          <a:xfrm>
            <a:off x="-153988" y="1365250"/>
            <a:ext cx="914400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1800" b="1"/>
              <a:t>OSLN</a:t>
            </a:r>
            <a:r>
              <a:rPr lang="cs-CZ" altLang="cs-CZ" sz="1800" b="1"/>
              <a:t>ĚNÍ PŘÍMÉ, SYSTÉM HODNOCENÍ UGR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0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4581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5. Oslnění</a:t>
            </a:r>
          </a:p>
        </p:txBody>
      </p:sp>
      <p:pic>
        <p:nvPicPr>
          <p:cNvPr id="24583" name="Picture 2" descr="Zakázané zóny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9" t="16211" r="30418" b="32422"/>
          <a:stretch>
            <a:fillRect/>
          </a:stretch>
        </p:blipFill>
        <p:spPr bwMode="auto">
          <a:xfrm>
            <a:off x="755650" y="1917700"/>
            <a:ext cx="3240088" cy="3719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3" descr="Zakázané zóny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3" t="13895" r="41826" b="20844"/>
          <a:stretch>
            <a:fillRect/>
          </a:stretch>
        </p:blipFill>
        <p:spPr bwMode="auto">
          <a:xfrm>
            <a:off x="4572000" y="1917700"/>
            <a:ext cx="388778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684213" y="1485900"/>
            <a:ext cx="4537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Zakázané oblasti</a:t>
            </a:r>
          </a:p>
        </p:txBody>
      </p:sp>
      <p:sp>
        <p:nvSpPr>
          <p:cNvPr id="24586" name="Rectangle 5"/>
          <p:cNvSpPr>
            <a:spLocks noChangeArrowheads="1"/>
          </p:cNvSpPr>
          <p:nvPr/>
        </p:nvSpPr>
        <p:spPr bwMode="auto">
          <a:xfrm>
            <a:off x="684213" y="5734050"/>
            <a:ext cx="75612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just" eaLnBrk="1" hangingPunct="1"/>
            <a:r>
              <a:rPr lang="cs-CZ" altLang="cs-CZ" sz="1400"/>
              <a:t>Vymezení zakázaných oblastí pro svítidla s přímou složkou v rovině svítidel </a:t>
            </a:r>
          </a:p>
          <a:p>
            <a:pPr algn="just" eaLnBrk="1" hangingPunct="1"/>
            <a:r>
              <a:rPr lang="cs-CZ" altLang="cs-CZ" sz="1400"/>
              <a:t>a) prostorový pohled, b) půdorys</a:t>
            </a:r>
          </a:p>
        </p:txBody>
      </p:sp>
      <p:sp>
        <p:nvSpPr>
          <p:cNvPr id="24587" name="Text Box 6"/>
          <p:cNvSpPr txBox="1">
            <a:spLocks noChangeArrowheads="1"/>
          </p:cNvSpPr>
          <p:nvPr/>
        </p:nvSpPr>
        <p:spPr bwMode="auto">
          <a:xfrm>
            <a:off x="-242888" y="1176338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1800" b="1"/>
              <a:t>OSLN</a:t>
            </a:r>
            <a:r>
              <a:rPr lang="cs-CZ" altLang="cs-CZ" sz="1800" b="1"/>
              <a:t>ĚNÍ NEPŘÍMÉ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4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5605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5. Oslnění</a:t>
            </a:r>
          </a:p>
        </p:txBody>
      </p:sp>
      <p:sp>
        <p:nvSpPr>
          <p:cNvPr id="25607" name="Rectangle 3"/>
          <p:cNvSpPr>
            <a:spLocks noChangeArrowheads="1"/>
          </p:cNvSpPr>
          <p:nvPr/>
        </p:nvSpPr>
        <p:spPr bwMode="auto">
          <a:xfrm>
            <a:off x="684213" y="2424113"/>
            <a:ext cx="7991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Pracoviště se zobrazovacími jednotkami (monitory):</a:t>
            </a:r>
          </a:p>
        </p:txBody>
      </p:sp>
      <p:graphicFrame>
        <p:nvGraphicFramePr>
          <p:cNvPr id="10" name="Group 4"/>
          <p:cNvGraphicFramePr>
            <a:graphicFrameLocks noGrp="1"/>
          </p:cNvGraphicFramePr>
          <p:nvPr/>
        </p:nvGraphicFramePr>
        <p:xfrm>
          <a:off x="684213" y="2924175"/>
          <a:ext cx="7777162" cy="2716214"/>
        </p:xfrm>
        <a:graphic>
          <a:graphicData uri="http://schemas.openxmlformats.org/drawingml/2006/table">
            <a:tbl>
              <a:tblPr/>
              <a:tblGrid>
                <a:gridCol w="3455987"/>
                <a:gridCol w="2087563"/>
                <a:gridCol w="2233612"/>
              </a:tblGrid>
              <a:tr h="8239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Velikost Nejvyššího jasu obrazovky zobrazovací jednotky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Obrazovky s vysokým jasem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</a:b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&gt; 200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Obrazovky se středním jasem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</a:br>
                      <a:r>
                        <a:rPr kumimoji="0" lang="cs-CZ" altLang="cs-CZ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&lt; 200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Případ A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(pozitivní polarita a běžné požadavky na barvy apod.)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3000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1500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Případ B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(negativní polarita a/nebo vyšší požadavky na barvy a detaily zobrazovaných informací apod.)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1500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1000 cd/m</a:t>
                      </a:r>
                      <a:r>
                        <a:rPr kumimoji="0" lang="cs-CZ" altLang="cs-CZ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6" name="Text Box 22"/>
          <p:cNvSpPr txBox="1">
            <a:spLocks noChangeArrowheads="1"/>
          </p:cNvSpPr>
          <p:nvPr/>
        </p:nvSpPr>
        <p:spPr bwMode="auto">
          <a:xfrm>
            <a:off x="-242888" y="1244600"/>
            <a:ext cx="914400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1800" b="1"/>
              <a:t>OSLN</a:t>
            </a:r>
            <a:r>
              <a:rPr lang="cs-CZ" altLang="cs-CZ" sz="1800" b="1"/>
              <a:t>ĚNÍ NEPŘÍMÉ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8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6629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oup 2"/>
          <p:cNvGraphicFramePr>
            <a:graphicFrameLocks noGrp="1"/>
          </p:cNvGraphicFramePr>
          <p:nvPr/>
        </p:nvGraphicFramePr>
        <p:xfrm>
          <a:off x="628650" y="2168525"/>
          <a:ext cx="7991475" cy="1852655"/>
        </p:xfrm>
        <a:graphic>
          <a:graphicData uri="http://schemas.openxmlformats.org/drawingml/2006/table">
            <a:tbl>
              <a:tblPr/>
              <a:tblGrid>
                <a:gridCol w="1628775"/>
                <a:gridCol w="1997075"/>
                <a:gridCol w="4365625"/>
              </a:tblGrid>
              <a:tr h="5793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</a:t>
                      </a:r>
                      <a:r>
                        <a:rPr kumimoji="0" lang="cs-CZ" altLang="cs-CZ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c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(K)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Tón barvy světla zdroje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Příklad světelného zdroje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93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/>
                      </a:r>
                      <a:b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</a:b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  3300</a:t>
                      </a: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/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teple bílý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žárovky, halogenové žárovky, zářivky, sodíkové výbojky, halogenidové výbojky, LED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2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3300  až  5300</a:t>
                      </a: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neutrálně bílý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zářivky (bílé), výbojky halogenidové, LED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87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  5300</a:t>
                      </a: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chladně bílý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zářivky (denní), halogenidové výbojky, LED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6652" name="Picture 24" descr="Teplota chromatičnos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/>
          <a:stretch>
            <a:fillRect/>
          </a:stretch>
        </p:blipFill>
        <p:spPr bwMode="auto">
          <a:xfrm>
            <a:off x="655638" y="4797425"/>
            <a:ext cx="8037512" cy="985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53" name="Text Box 25"/>
          <p:cNvSpPr txBox="1">
            <a:spLocks noChangeArrowheads="1"/>
          </p:cNvSpPr>
          <p:nvPr/>
        </p:nvSpPr>
        <p:spPr bwMode="auto">
          <a:xfrm>
            <a:off x="-92075" y="1376363"/>
            <a:ext cx="914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TEPLOTA CHROMATIČNOSTI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2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7653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sp>
        <p:nvSpPr>
          <p:cNvPr id="27655" name="Text Box 2"/>
          <p:cNvSpPr txBox="1">
            <a:spLocks noChangeArrowheads="1"/>
          </p:cNvSpPr>
          <p:nvPr/>
        </p:nvSpPr>
        <p:spPr bwMode="auto">
          <a:xfrm>
            <a:off x="4211638" y="3478213"/>
            <a:ext cx="25225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Kruithoffův diagram</a:t>
            </a:r>
          </a:p>
        </p:txBody>
      </p:sp>
      <p:graphicFrame>
        <p:nvGraphicFramePr>
          <p:cNvPr id="11" name="Group 29"/>
          <p:cNvGraphicFramePr>
            <a:graphicFrameLocks noGrp="1"/>
          </p:cNvGraphicFramePr>
          <p:nvPr/>
        </p:nvGraphicFramePr>
        <p:xfrm>
          <a:off x="539750" y="4181475"/>
          <a:ext cx="6624638" cy="1920876"/>
        </p:xfrm>
        <a:graphic>
          <a:graphicData uri="http://schemas.openxmlformats.org/drawingml/2006/table">
            <a:tbl>
              <a:tblPr/>
              <a:tblGrid>
                <a:gridCol w="2092325"/>
                <a:gridCol w="2092325"/>
                <a:gridCol w="2439988"/>
              </a:tblGrid>
              <a:tr h="335391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T</a:t>
                      </a:r>
                      <a:r>
                        <a:rPr kumimoji="0" lang="cs-CZ" altLang="cs-CZ" sz="16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c 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</a:t>
                      </a:r>
                      <a:b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(K)</a:t>
                      </a:r>
                    </a:p>
                  </a:txBody>
                  <a:tcPr marT="45735" marB="4573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Hladiny osvětlenosti   (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)   v prostorech</a:t>
                      </a:r>
                    </a:p>
                  </a:txBody>
                  <a:tcPr marT="45735" marB="4573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7931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pracovních </a:t>
                      </a:r>
                    </a:p>
                  </a:txBody>
                  <a:tcPr marT="45735" marB="4573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kulturních a společenských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  3300</a:t>
                      </a:r>
                    </a:p>
                  </a:txBody>
                  <a:tcPr marT="45735" marB="4573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 500</a:t>
                      </a:r>
                    </a:p>
                  </a:txBody>
                  <a:tcPr marT="45735" marB="4573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  200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3300  až  5300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735" marB="4573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300  až  1500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735" marB="4573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150  až  500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53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 5300</a:t>
                      </a:r>
                    </a:p>
                  </a:txBody>
                  <a:tcPr marT="45735" marB="45735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  500</a:t>
                      </a:r>
                    </a:p>
                  </a:txBody>
                  <a:tcPr marT="45735" marB="4573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  200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7680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58938"/>
            <a:ext cx="3240088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1" name="Text Box 28"/>
          <p:cNvSpPr txBox="1">
            <a:spLocks noChangeArrowheads="1"/>
          </p:cNvSpPr>
          <p:nvPr/>
        </p:nvSpPr>
        <p:spPr bwMode="auto">
          <a:xfrm>
            <a:off x="-252413" y="1220788"/>
            <a:ext cx="914400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TEPLOTA CHROMATIČNOSTI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6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8677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graphicFrame>
        <p:nvGraphicFramePr>
          <p:cNvPr id="10" name="Group 2"/>
          <p:cNvGraphicFramePr>
            <a:graphicFrameLocks noGrp="1"/>
          </p:cNvGraphicFramePr>
          <p:nvPr/>
        </p:nvGraphicFramePr>
        <p:xfrm>
          <a:off x="503238" y="1804988"/>
          <a:ext cx="8205787" cy="4238624"/>
        </p:xfrm>
        <a:graphic>
          <a:graphicData uri="http://schemas.openxmlformats.org/drawingml/2006/table">
            <a:tbl>
              <a:tblPr/>
              <a:tblGrid>
                <a:gridCol w="2206638"/>
                <a:gridCol w="2212813"/>
                <a:gridCol w="3786336"/>
              </a:tblGrid>
              <a:tr h="93811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Index </a:t>
                      </a:r>
                      <a:b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podání barev </a:t>
                      </a:r>
                      <a:b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Požadavky </a:t>
                      </a:r>
                      <a:b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 kvalitu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vjemu barev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Příklady použití 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7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velmi vysoké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klinická diagnostika, 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obrazové galerie, polygrafie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8615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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 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vysoké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byty, hotely, restaurace, 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obchody, nemocnice 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712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tiskárny, textilní průmysl, </a:t>
                      </a:r>
                      <a:b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kanceláře, školy, sportoviště</a:t>
                      </a: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709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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 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80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střední</a:t>
                      </a: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Některé průmyslové provozy</a:t>
                      </a: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953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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 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60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malé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9100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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kumimoji="0" lang="cs-CZ" altLang="cs-CZ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 </a:t>
                      </a:r>
                      <a:r>
                        <a:rPr kumimoji="0" lang="cs-CZ" alt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40</a:t>
                      </a:r>
                      <a:endParaRPr kumimoji="0" lang="cs-CZ" altLang="cs-C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 marL="91439" marR="91439" marT="45728" marB="45728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velmi nízké</a:t>
                      </a: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komunikace 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710" name="Text Box 33"/>
          <p:cNvSpPr txBox="1">
            <a:spLocks noChangeArrowheads="1"/>
          </p:cNvSpPr>
          <p:nvPr/>
        </p:nvSpPr>
        <p:spPr bwMode="auto">
          <a:xfrm>
            <a:off x="404813" y="1223963"/>
            <a:ext cx="8304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INDEX PODÁNÍ BAREV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0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29701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graphicFrame>
        <p:nvGraphicFramePr>
          <p:cNvPr id="10" name="Group 2"/>
          <p:cNvGraphicFramePr>
            <a:graphicFrameLocks noGrp="1"/>
          </p:cNvGraphicFramePr>
          <p:nvPr/>
        </p:nvGraphicFramePr>
        <p:xfrm>
          <a:off x="468313" y="1628775"/>
          <a:ext cx="8334375" cy="4456115"/>
        </p:xfrm>
        <a:graphic>
          <a:graphicData uri="http://schemas.openxmlformats.org/drawingml/2006/table">
            <a:tbl>
              <a:tblPr/>
              <a:tblGrid>
                <a:gridCol w="3551237"/>
                <a:gridCol w="2220913"/>
                <a:gridCol w="2562225"/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Světelný zdroj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4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</a:t>
                      </a:r>
                      <a:r>
                        <a:rPr kumimoji="0" lang="cs-CZ" altLang="cs-CZ" sz="15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cn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(K)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4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R</a:t>
                      </a:r>
                      <a:r>
                        <a:rPr kumimoji="0" lang="cs-CZ" altLang="cs-CZ" sz="15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a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(-)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45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Žárovka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2 700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Halogenová žárovka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2 800 – 3 100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Kompaktní zářivka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2 700 – 6 500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 – 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Lineární zářivka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2 700 – 8 000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60 – 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Indukční výbojka (nízkotlaká)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2 700 – 4 000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Halogenidová výbojka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3 000 – 5 900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60 – 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Rtuťová výbojka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3 200 – 4 200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40 - 60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Vysokotlaká sodíková výbojka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Vysokotlaká sodíková výbojka (SDW-T)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2 500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Světelná dioda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2 600 – 8 000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70 – 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53" name="Text Box 52"/>
          <p:cNvSpPr txBox="1">
            <a:spLocks noChangeArrowheads="1"/>
          </p:cNvSpPr>
          <p:nvPr/>
        </p:nvSpPr>
        <p:spPr bwMode="auto">
          <a:xfrm>
            <a:off x="427038" y="119062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SPEKTRÁLNÍ VLASTNOSTI SVĚTELÝCH ZDROJŮ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4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0725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323850" y="1249363"/>
            <a:ext cx="914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SMĚROVÉ VLASTNOSTI OSVĚTLENÍ </a:t>
            </a:r>
          </a:p>
        </p:txBody>
      </p:sp>
      <p:sp>
        <p:nvSpPr>
          <p:cNvPr id="30728" name="Text Box 7"/>
          <p:cNvSpPr txBox="1">
            <a:spLocks noChangeArrowheads="1"/>
          </p:cNvSpPr>
          <p:nvPr/>
        </p:nvSpPr>
        <p:spPr bwMode="auto">
          <a:xfrm>
            <a:off x="338138" y="1597025"/>
            <a:ext cx="7991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Doporučené parametry směrových vlastností osvětlení (původní ČSN 36 0450): </a:t>
            </a:r>
          </a:p>
        </p:txBody>
      </p:sp>
      <p:graphicFrame>
        <p:nvGraphicFramePr>
          <p:cNvPr id="20" name="Group 213"/>
          <p:cNvGraphicFramePr>
            <a:graphicFrameLocks noGrp="1"/>
          </p:cNvGraphicFramePr>
          <p:nvPr>
            <p:ph sz="half" idx="4294967295"/>
          </p:nvPr>
        </p:nvGraphicFramePr>
        <p:xfrm>
          <a:off x="457200" y="3948113"/>
          <a:ext cx="7777163" cy="2147888"/>
        </p:xfrm>
        <a:graphic>
          <a:graphicData uri="http://schemas.openxmlformats.org/drawingml/2006/table">
            <a:tbl>
              <a:tblPr/>
              <a:tblGrid>
                <a:gridCol w="2376625"/>
                <a:gridCol w="1800179"/>
                <a:gridCol w="1150908"/>
                <a:gridCol w="1368390"/>
                <a:gridCol w="1081061"/>
              </a:tblGrid>
              <a:tr h="5792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imes New Roman" pitchFamily="18" charset="0"/>
                        </a:rPr>
                        <a:t>Charakteristika prostoru</a:t>
                      </a:r>
                    </a:p>
                  </a:txBody>
                  <a:tcPr marL="91438" marR="91438" marT="45733" marB="45733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Požadavky na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prosvětlení</a:t>
                      </a: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prostoru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cs-CZ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cs-CZ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</a:t>
                      </a: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MT Extra" pitchFamily="18" charset="2"/>
                        </a:rPr>
                        <a:t>l</a:t>
                      </a:r>
                      <a:r>
                        <a:rPr kumimoji="0" lang="cs-CZ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MT Extra" pitchFamily="18" charset="2"/>
                        </a:rPr>
                        <a:t>)</a:t>
                      </a: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Požadavky na </a:t>
                      </a:r>
                      <a:b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podání tvaru</a:t>
                      </a: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D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DA1"/>
                    </a:solidFill>
                  </a:tcPr>
                </a:tc>
              </a:tr>
              <a:tr h="5183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kongresové sály</a:t>
                      </a: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reprezentační prostory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vysoké</a:t>
                      </a:r>
                      <a:endParaRPr kumimoji="0" 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130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150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vysoké</a:t>
                      </a:r>
                      <a:endParaRPr kumimoji="0" lang="cs-CZ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D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1,3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1,5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DA1"/>
                    </a:solidFill>
                  </a:tcPr>
                </a:tc>
              </a:tr>
              <a:tr h="518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hlediště divadel, </a:t>
                      </a:r>
                      <a:b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koncertní a společenské sály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střední</a:t>
                      </a:r>
                      <a:endParaRPr kumimoji="0" lang="cs-CZ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120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střední</a:t>
                      </a:r>
                      <a:endParaRPr kumimoji="0" lang="cs-CZ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D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1,6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2,0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DA1"/>
                    </a:solidFill>
                  </a:tcPr>
                </a:tc>
              </a:tr>
              <a:tr h="5319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hlediště klubů, galerie, </a:t>
                      </a:r>
                      <a:b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kryté tržnice, vstupní haly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nízké</a:t>
                      </a:r>
                      <a:endParaRPr kumimoji="0" 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 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</a:t>
                      </a:r>
                      <a:r>
                        <a:rPr kumimoji="0" 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70</a:t>
                      </a:r>
                      <a:endParaRPr kumimoji="0" 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nízké</a:t>
                      </a:r>
                      <a:endParaRPr kumimoji="0" lang="cs-CZ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ED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2,1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až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2,5</a:t>
                      </a:r>
                      <a:endParaRPr kumimoji="0" lang="cs-CZ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8" marR="91438"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DA1"/>
                    </a:solidFill>
                  </a:tcPr>
                </a:tc>
              </a:tr>
            </a:tbl>
          </a:graphicData>
        </a:graphic>
      </p:graphicFrame>
      <p:sp>
        <p:nvSpPr>
          <p:cNvPr id="30761" name="Text Box 4"/>
          <p:cNvSpPr txBox="1">
            <a:spLocks noChangeArrowheads="1"/>
          </p:cNvSpPr>
          <p:nvPr/>
        </p:nvSpPr>
        <p:spPr bwMode="auto">
          <a:xfrm>
            <a:off x="420688" y="2868613"/>
            <a:ext cx="2520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Činitel podání tvaru:</a:t>
            </a:r>
          </a:p>
        </p:txBody>
      </p:sp>
      <p:sp>
        <p:nvSpPr>
          <p:cNvPr id="30762" name="Text Box 4"/>
          <p:cNvSpPr txBox="1">
            <a:spLocks noChangeArrowheads="1"/>
          </p:cNvSpPr>
          <p:nvPr/>
        </p:nvSpPr>
        <p:spPr bwMode="auto">
          <a:xfrm>
            <a:off x="5808663" y="2141538"/>
            <a:ext cx="2914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d</a:t>
            </a:r>
            <a:r>
              <a:rPr lang="cs-CZ" altLang="cs-CZ" sz="1800"/>
              <a:t>oporučeno </a:t>
            </a:r>
            <a:r>
              <a:rPr lang="cs-CZ" altLang="cs-CZ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cs-CZ" altLang="cs-CZ" sz="1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cs-CZ" altLang="cs-CZ" sz="1800"/>
              <a:t>= 0,2  0,8</a:t>
            </a:r>
          </a:p>
        </p:txBody>
      </p:sp>
      <p:sp>
        <p:nvSpPr>
          <p:cNvPr id="30763" name="Text Box 9"/>
          <p:cNvSpPr txBox="1">
            <a:spLocks noChangeArrowheads="1"/>
          </p:cNvSpPr>
          <p:nvPr/>
        </p:nvSpPr>
        <p:spPr bwMode="auto">
          <a:xfrm>
            <a:off x="338138" y="2146300"/>
            <a:ext cx="2808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Stupeň stínivosti (Norden):</a:t>
            </a:r>
          </a:p>
        </p:txBody>
      </p:sp>
      <p:sp>
        <p:nvSpPr>
          <p:cNvPr id="18" name="TextovéPole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70451" y="2007190"/>
            <a:ext cx="2738314" cy="669863"/>
          </a:xfrm>
          <a:prstGeom prst="rect">
            <a:avLst/>
          </a:prstGeom>
          <a:blipFill rotWithShape="0">
            <a:blip r:embed="rId4" cstate="print"/>
            <a:stretch>
              <a:fillRect b="-909"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9" name="TextovéPole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70451" y="2748555"/>
            <a:ext cx="1020086" cy="579005"/>
          </a:xfrm>
          <a:prstGeom prst="rect">
            <a:avLst/>
          </a:prstGeom>
          <a:blipFill rotWithShape="0">
            <a:blip r:embed="rId5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0766" name="Text Box 4"/>
          <p:cNvSpPr txBox="1">
            <a:spLocks noChangeArrowheads="1"/>
          </p:cNvSpPr>
          <p:nvPr/>
        </p:nvSpPr>
        <p:spPr bwMode="auto">
          <a:xfrm>
            <a:off x="417513" y="3300413"/>
            <a:ext cx="501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>
            <a:spAutoFit/>
          </a:bodyPr>
          <a:lstStyle>
            <a:lvl1pPr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11213" algn="l"/>
                <a:tab pos="1347788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kde:	</a:t>
            </a:r>
            <a:r>
              <a:rPr lang="cs-CZ" altLang="cs-CZ" sz="2000"/>
              <a:t></a:t>
            </a:r>
            <a:r>
              <a:rPr lang="cs-CZ" altLang="cs-CZ"/>
              <a:t> 	- světelný vektor (lx)</a:t>
            </a:r>
          </a:p>
          <a:p>
            <a:pPr eaLnBrk="1" hangingPunct="1"/>
            <a:r>
              <a:rPr lang="cs-CZ" altLang="cs-CZ"/>
              <a:t>	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4</a:t>
            </a:r>
            <a:r>
              <a:rPr lang="cs-CZ" altLang="cs-CZ" baseline="-25000"/>
              <a:t> </a:t>
            </a:r>
            <a:r>
              <a:rPr lang="cs-CZ" altLang="cs-CZ"/>
              <a:t>	- střední kulová osvětlenost (lx)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8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1749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sp>
        <p:nvSpPr>
          <p:cNvPr id="31751" name="Text Box 3"/>
          <p:cNvSpPr txBox="1">
            <a:spLocks noChangeArrowheads="1"/>
          </p:cNvSpPr>
          <p:nvPr/>
        </p:nvSpPr>
        <p:spPr bwMode="auto">
          <a:xfrm>
            <a:off x="473075" y="1817688"/>
            <a:ext cx="80645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7175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cs-CZ" altLang="cs-CZ" b="1"/>
              <a:t>SMĚROVOST</a:t>
            </a:r>
            <a:r>
              <a:rPr lang="cs-CZ" altLang="cs-CZ"/>
              <a:t> 	- vlastnost osvětlení charakterizující převažující směr (světelný vektor)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b="1"/>
              <a:t>STÍNIVOST</a:t>
            </a:r>
            <a:r>
              <a:rPr lang="cs-CZ" altLang="cs-CZ"/>
              <a:t>	- schopnost osvětlení vytvářet na předmětech stíny</a:t>
            </a:r>
          </a:p>
          <a:p>
            <a:pPr eaLnBrk="1" hangingPunct="1">
              <a:spcBef>
                <a:spcPts val="600"/>
              </a:spcBef>
            </a:pPr>
            <a:r>
              <a:rPr lang="cs-CZ" altLang="cs-CZ" b="1"/>
              <a:t>PROSVĚTLENÍ</a:t>
            </a:r>
            <a:r>
              <a:rPr lang="cs-CZ" altLang="cs-CZ"/>
              <a:t> 	- subjektivní dojem o celkové dostatečnosti osvětlení prostorou</a:t>
            </a:r>
          </a:p>
        </p:txBody>
      </p:sp>
      <p:sp>
        <p:nvSpPr>
          <p:cNvPr id="31752" name="Text Box 6"/>
          <p:cNvSpPr txBox="1">
            <a:spLocks noChangeArrowheads="1"/>
          </p:cNvSpPr>
          <p:nvPr/>
        </p:nvSpPr>
        <p:spPr bwMode="auto">
          <a:xfrm>
            <a:off x="392113" y="1238250"/>
            <a:ext cx="8224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SMĚROVÉ VLASTNOSTI OSVĚTLENÍ </a:t>
            </a:r>
          </a:p>
        </p:txBody>
      </p:sp>
      <p:sp>
        <p:nvSpPr>
          <p:cNvPr id="31753" name="Text Box 7"/>
          <p:cNvSpPr txBox="1">
            <a:spLocks noChangeArrowheads="1"/>
          </p:cNvSpPr>
          <p:nvPr/>
        </p:nvSpPr>
        <p:spPr bwMode="auto">
          <a:xfrm>
            <a:off x="401638" y="3017838"/>
            <a:ext cx="79914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70313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u="sng"/>
              <a:t>Norma ČSN EN 12 464-1 – prosvětlení prostoru:</a:t>
            </a:r>
          </a:p>
          <a:p>
            <a:pPr eaLnBrk="1" hangingPunct="1"/>
            <a:endParaRPr lang="cs-CZ" altLang="cs-CZ"/>
          </a:p>
          <a:p>
            <a:r>
              <a:rPr lang="cs-CZ" altLang="cs-CZ"/>
              <a:t>Válcová osvětlenost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cs-CZ" altLang="cs-CZ"/>
              <a:t> :	běžné prostory: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cs-CZ" altLang="cs-CZ"/>
              <a:t> ≥</a:t>
            </a:r>
            <a:r>
              <a:rPr lang="en-US" altLang="cs-CZ"/>
              <a:t> </a:t>
            </a:r>
            <a:r>
              <a:rPr lang="cs-CZ" altLang="cs-CZ"/>
              <a:t>50 lx,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altLang="cs-CZ"/>
              <a:t> ≥ 0,10</a:t>
            </a:r>
          </a:p>
          <a:p>
            <a:r>
              <a:rPr lang="cs-CZ" altLang="cs-CZ"/>
              <a:t>	důležité prostory (kanceláře, učebny..)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cs-CZ" altLang="cs-CZ"/>
              <a:t>≥</a:t>
            </a:r>
            <a:r>
              <a:rPr lang="en-US" altLang="cs-CZ"/>
              <a:t> </a:t>
            </a:r>
            <a:r>
              <a:rPr lang="cs-CZ" altLang="cs-CZ"/>
              <a:t>150 lx,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altLang="cs-CZ"/>
              <a:t> ≥ 0,10</a:t>
            </a:r>
          </a:p>
        </p:txBody>
      </p:sp>
      <p:sp>
        <p:nvSpPr>
          <p:cNvPr id="4" name="TextovéPo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71800" y="4239470"/>
            <a:ext cx="1201226" cy="770339"/>
          </a:xfrm>
          <a:prstGeom prst="rect">
            <a:avLst/>
          </a:prstGeom>
          <a:blipFill rotWithShape="0">
            <a:blip r:embed="rId4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755" name="Text Box 4"/>
          <p:cNvSpPr txBox="1">
            <a:spLocks noChangeArrowheads="1"/>
          </p:cNvSpPr>
          <p:nvPr/>
        </p:nvSpPr>
        <p:spPr bwMode="auto">
          <a:xfrm>
            <a:off x="392113" y="4408488"/>
            <a:ext cx="2520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Činitel podání tvaru:</a:t>
            </a:r>
          </a:p>
        </p:txBody>
      </p:sp>
      <p:sp>
        <p:nvSpPr>
          <p:cNvPr id="31756" name="Text Box 4"/>
          <p:cNvSpPr txBox="1">
            <a:spLocks noChangeArrowheads="1"/>
          </p:cNvSpPr>
          <p:nvPr/>
        </p:nvSpPr>
        <p:spPr bwMode="auto">
          <a:xfrm>
            <a:off x="5603875" y="4440238"/>
            <a:ext cx="2862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d</a:t>
            </a:r>
            <a:r>
              <a:rPr lang="cs-CZ" altLang="cs-CZ" sz="1800"/>
              <a:t>oporučeno 0,3  0,6</a:t>
            </a:r>
          </a:p>
        </p:txBody>
      </p:sp>
      <p:sp>
        <p:nvSpPr>
          <p:cNvPr id="31757" name="Text Box 4"/>
          <p:cNvSpPr txBox="1">
            <a:spLocks noChangeArrowheads="1"/>
          </p:cNvSpPr>
          <p:nvPr/>
        </p:nvSpPr>
        <p:spPr bwMode="auto">
          <a:xfrm>
            <a:off x="4284663" y="4405313"/>
            <a:ext cx="701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( - )</a:t>
            </a:r>
            <a:endParaRPr lang="cs-CZ" altLang="cs-CZ" sz="1800"/>
          </a:p>
        </p:txBody>
      </p:sp>
      <p:sp>
        <p:nvSpPr>
          <p:cNvPr id="31758" name="Text Box 4"/>
          <p:cNvSpPr txBox="1">
            <a:spLocks noChangeArrowheads="1"/>
          </p:cNvSpPr>
          <p:nvPr/>
        </p:nvSpPr>
        <p:spPr bwMode="auto">
          <a:xfrm>
            <a:off x="473075" y="5151438"/>
            <a:ext cx="75628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kde:</a:t>
            </a:r>
          </a:p>
          <a:p>
            <a:pPr eaLnBrk="1" hangingPunct="1"/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c,p</a:t>
            </a:r>
            <a:r>
              <a:rPr lang="cs-CZ" altLang="cs-CZ"/>
              <a:t>	- válcová osvětlenost v kontrolním bodě, h =1,2m; 1,5m (lx)</a:t>
            </a:r>
          </a:p>
          <a:p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altLang="cs-CZ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cs-CZ" altLang="cs-CZ"/>
              <a:t>	- horizontální osvětlenost v kontrolním bodě (lx)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ovací čára 6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2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2773" name="Picture 11" descr="logo_cv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6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2. Základní kvalitativní parametry osvětlení</a:t>
            </a:r>
          </a:p>
        </p:txBody>
      </p:sp>
      <p:graphicFrame>
        <p:nvGraphicFramePr>
          <p:cNvPr id="10" name="Group 87"/>
          <p:cNvGraphicFramePr>
            <a:graphicFrameLocks noGrp="1"/>
          </p:cNvGraphicFramePr>
          <p:nvPr/>
        </p:nvGraphicFramePr>
        <p:xfrm>
          <a:off x="474663" y="1549400"/>
          <a:ext cx="8058150" cy="4637604"/>
        </p:xfrm>
        <a:graphic>
          <a:graphicData uri="http://schemas.openxmlformats.org/drawingml/2006/table">
            <a:tbl>
              <a:tblPr/>
              <a:tblGrid>
                <a:gridCol w="792162"/>
                <a:gridCol w="2279650"/>
                <a:gridCol w="1368425"/>
                <a:gridCol w="1081088"/>
                <a:gridCol w="1595437"/>
                <a:gridCol w="941388"/>
              </a:tblGrid>
              <a:tr h="411104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Ref. č.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Aplikační oblast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Světelně technický parametr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8094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</a:t>
                      </a:r>
                      <a:r>
                        <a:rPr kumimoji="0" lang="cs-CZ" altLang="cs-CZ" sz="15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m,úkol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(lx)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U</a:t>
                      </a:r>
                      <a:r>
                        <a:rPr kumimoji="0" lang="cs-CZ" altLang="cs-CZ" sz="15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O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</a:t>
                      </a:r>
                      <a:r>
                        <a:rPr kumimoji="0" lang="en-US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(-)</a:t>
                      </a:r>
                      <a:endParaRPr kumimoji="0" lang="cs-CZ" alt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18000" marR="18000" marT="17997" marB="179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UGR</a:t>
                      </a:r>
                      <a:r>
                        <a:rPr kumimoji="0" lang="cs-CZ" altLang="cs-CZ" sz="15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(-)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R</a:t>
                      </a:r>
                      <a:r>
                        <a:rPr kumimoji="0" lang="cs-CZ" altLang="cs-CZ" sz="15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a</a:t>
                      </a: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(-)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Komunikační zóny a společné prostory 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20 - 500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0,6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16 - 28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40 – 90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Průmyslové činnosti a prostory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 – 2 000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16 - 28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 – 90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Administrativní prostory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200 - 750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16 - 25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Obchodní prostory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300 - 500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19 - 22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Veřejné prostory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75 - 500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19 - 25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 – 80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Školská a výchovná zařízení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100 - 750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19 - 25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7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Zdravotnická zařízení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 – 100 000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19 -22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80 – 90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8</a:t>
                      </a:r>
                    </a:p>
                  </a:txBody>
                  <a:tcPr marL="18000" marR="18000" marT="17997" marB="17997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Dopravní prostory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50 - 500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0,4 – 0,7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16 - 28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40 – 80</a:t>
                      </a:r>
                    </a:p>
                  </a:txBody>
                  <a:tcPr marL="18000" marR="18000" marT="17997" marB="179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49" name="Text Box 84"/>
          <p:cNvSpPr txBox="1">
            <a:spLocks noChangeArrowheads="1"/>
          </p:cNvSpPr>
          <p:nvPr/>
        </p:nvSpPr>
        <p:spPr bwMode="auto">
          <a:xfrm>
            <a:off x="428625" y="115252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1800" b="1"/>
              <a:t>POŽADAVKY NA OSVĚTLENÍ V NORMĚ ČSN EN 12464-1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6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3797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41313" y="2979738"/>
            <a:ext cx="8505825" cy="103981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>
                <a:latin typeface="Arial" charset="0"/>
                <a:cs typeface="Arial" charset="0"/>
              </a:rPr>
              <a:t>NORMA </a:t>
            </a:r>
            <a:r>
              <a:rPr lang="cs-CZ" sz="2000" b="1" dirty="0">
                <a:latin typeface="Arial" charset="0"/>
                <a:cs typeface="Arial" charset="0"/>
              </a:rPr>
              <a:t>ČSN EN 15 193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latin typeface="Arial" charset="0"/>
                <a:cs typeface="Arial" charset="0"/>
              </a:rPr>
              <a:t>Světlo a osvětlení – </a:t>
            </a:r>
            <a:r>
              <a:rPr lang="cs-CZ" altLang="cs-CZ" b="1" dirty="0" err="1">
                <a:latin typeface="Arial" charset="0"/>
                <a:cs typeface="Arial" charset="0"/>
              </a:rPr>
              <a:t>Osvětlení</a:t>
            </a:r>
            <a:r>
              <a:rPr lang="cs-CZ" altLang="cs-CZ" b="1" dirty="0">
                <a:latin typeface="Arial" charset="0"/>
                <a:cs typeface="Arial" charset="0"/>
              </a:rPr>
              <a:t> pracovních prostorů: část 1 vnitřní pracovní prostory</a:t>
            </a:r>
            <a:endParaRPr lang="cs-CZ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4821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pic>
        <p:nvPicPr>
          <p:cNvPr id="34825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2089150"/>
            <a:ext cx="6680200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Text Box 8"/>
          <p:cNvSpPr txBox="1">
            <a:spLocks noChangeArrowheads="1"/>
          </p:cNvSpPr>
          <p:nvPr/>
        </p:nvSpPr>
        <p:spPr bwMode="auto">
          <a:xfrm>
            <a:off x="431800" y="1223963"/>
            <a:ext cx="8301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ts val="500"/>
              </a:spcBef>
            </a:pPr>
            <a:r>
              <a:rPr lang="cs-CZ" altLang="cs-CZ">
                <a:sym typeface="Wingdings" panose="05000000000000000000" pitchFamily="2" charset="2"/>
              </a:rPr>
              <a:t>ČSN EN 15193-1 - Energetická náročnost budov – Energetické požadavky na osvětlení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</a:pPr>
            <a:r>
              <a:rPr lang="cs-CZ" altLang="cs-CZ">
                <a:sym typeface="Wingdings" panose="05000000000000000000" pitchFamily="2" charset="2"/>
              </a:rPr>
              <a:t>Část 1: Specifikace, modul M9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</a:pPr>
            <a:r>
              <a:rPr lang="cs-CZ" altLang="cs-CZ">
                <a:sym typeface="Wingdings" panose="05000000000000000000" pitchFamily="2" charset="2"/>
              </a:rPr>
              <a:t>Část 2: (TR) Vysvětlení a zdůvodnění EN 15193-1, modul M9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4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5845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35849" name="Text Box 8"/>
          <p:cNvSpPr txBox="1">
            <a:spLocks noChangeArrowheads="1"/>
          </p:cNvSpPr>
          <p:nvPr/>
        </p:nvSpPr>
        <p:spPr bwMode="auto">
          <a:xfrm>
            <a:off x="431800" y="1449388"/>
            <a:ext cx="81899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8001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50000"/>
              </a:spcBef>
              <a:buFontTx/>
              <a:buAutoNum type="alphaUcPeriod"/>
            </a:pPr>
            <a:r>
              <a:rPr lang="cs-CZ" altLang="cs-CZ" b="1"/>
              <a:t>Hodnocení navrhovaného nebo rekonstruovaného objektu</a:t>
            </a: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endParaRPr lang="cs-CZ" altLang="cs-CZ" b="1"/>
          </a:p>
          <a:p>
            <a:pPr lvl="1" eaLnBrk="1" hangingPunct="1">
              <a:lnSpc>
                <a:spcPct val="75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znalost instalovaného příkonu, </a:t>
            </a:r>
          </a:p>
          <a:p>
            <a:pPr lvl="1" eaLnBrk="1" hangingPunct="1">
              <a:lnSpc>
                <a:spcPct val="75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odhad provozního příkonu </a:t>
            </a:r>
          </a:p>
          <a:p>
            <a:pPr lvl="1" eaLnBrk="1" hangingPunct="1">
              <a:lnSpc>
                <a:spcPct val="75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odhad doby využití</a:t>
            </a:r>
            <a:endParaRPr lang="cs-CZ" altLang="cs-CZ">
              <a:sym typeface="Wingdings" panose="05000000000000000000" pitchFamily="2" charset="2"/>
            </a:endParaRPr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431800" y="3203575"/>
            <a:ext cx="8145463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cs-CZ" altLang="cs-CZ" b="1"/>
              <a:t>B. Hodnocení stávajícího objektu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b="1"/>
          </a:p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znalost celkové spotřeby;</a:t>
            </a:r>
          </a:p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znalost instalovaného příkonu</a:t>
            </a:r>
          </a:p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odhad provozního příkonu </a:t>
            </a:r>
          </a:p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/>
              <a:t> odhad doby využití</a:t>
            </a:r>
            <a:r>
              <a:rPr lang="cs-CZ" altLang="cs-CZ"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8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6869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pic>
        <p:nvPicPr>
          <p:cNvPr id="36873" name="Picture 13" descr="20_1 Diagram způsobů stanovení energetické náročnost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" t="7213" r="6320" b="9618"/>
          <a:stretch>
            <a:fillRect/>
          </a:stretch>
        </p:blipFill>
        <p:spPr bwMode="auto">
          <a:xfrm>
            <a:off x="1016000" y="1268413"/>
            <a:ext cx="62325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Rectangle 7"/>
          <p:cNvSpPr>
            <a:spLocks noChangeArrowheads="1"/>
          </p:cNvSpPr>
          <p:nvPr/>
        </p:nvSpPr>
        <p:spPr bwMode="auto">
          <a:xfrm>
            <a:off x="431800" y="5340350"/>
            <a:ext cx="83534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b="1"/>
              <a:t>Rychlá metoda - </a:t>
            </a:r>
            <a:r>
              <a:rPr lang="cs-CZ" altLang="cs-CZ"/>
              <a:t>vyhodnocení spotřeby elektrické energie na osvětlení za celou budovu.</a:t>
            </a:r>
          </a:p>
          <a:p>
            <a:pPr eaLnBrk="1" hangingPunct="1"/>
            <a:r>
              <a:rPr lang="cs-CZ" altLang="cs-CZ" b="1"/>
              <a:t>Podrobná metoda  </a:t>
            </a:r>
            <a:r>
              <a:rPr lang="cs-CZ" altLang="cs-CZ"/>
              <a:t>- vyhodnocení spotřeby elektrické energie na osvětlení z pohledu její prostorového a časové distribuce (zónování).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4103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4107" name="Text Box 3"/>
          <p:cNvSpPr txBox="1">
            <a:spLocks noChangeArrowheads="1"/>
          </p:cNvSpPr>
          <p:nvPr/>
        </p:nvSpPr>
        <p:spPr bwMode="auto">
          <a:xfrm>
            <a:off x="1185863" y="3608388"/>
            <a:ext cx="432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cs-CZ" altLang="cs-CZ"/>
          </a:p>
        </p:txBody>
      </p:sp>
      <p:sp>
        <p:nvSpPr>
          <p:cNvPr id="4108" name="Rectangle 6"/>
          <p:cNvSpPr>
            <a:spLocks noChangeArrowheads="1"/>
          </p:cNvSpPr>
          <p:nvPr/>
        </p:nvSpPr>
        <p:spPr bwMode="auto">
          <a:xfrm>
            <a:off x="393700" y="1376363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b="1" u="sng"/>
              <a:t>Spotřeba elektrické energie na osvětlení:</a:t>
            </a:r>
            <a:r>
              <a:rPr lang="cs-CZ" altLang="cs-CZ" u="sng"/>
              <a:t> </a:t>
            </a: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754063" y="1879600"/>
          <a:ext cx="165576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Rovnice" r:id="rId5" imgW="863225" imgH="215806" progId="Equation.3">
                  <p:embed/>
                </p:oleObj>
              </mc:Choice>
              <mc:Fallback>
                <p:oleObj name="Rovnice" r:id="rId5" imgW="863225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1879600"/>
                        <a:ext cx="1655762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Rectangle 9"/>
          <p:cNvSpPr>
            <a:spLocks noChangeArrowheads="1"/>
          </p:cNvSpPr>
          <p:nvPr/>
        </p:nvSpPr>
        <p:spPr bwMode="auto">
          <a:xfrm>
            <a:off x="538163" y="2576513"/>
            <a:ext cx="77057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kde	W</a:t>
            </a:r>
            <a:r>
              <a:rPr lang="cs-CZ" altLang="cs-CZ" sz="1400" baseline="-25000"/>
              <a:t>L</a:t>
            </a:r>
            <a:r>
              <a:rPr lang="cs-CZ" altLang="cs-CZ" sz="1400"/>
              <a:t> – 	spotřeba elektrické energie na normální osvětlení</a:t>
            </a:r>
          </a:p>
          <a:p>
            <a:pPr eaLnBrk="1" hangingPunct="1"/>
            <a:r>
              <a:rPr lang="cs-CZ" altLang="cs-CZ" sz="1400"/>
              <a:t>	W</a:t>
            </a:r>
            <a:r>
              <a:rPr lang="cs-CZ" altLang="cs-CZ" sz="1400" baseline="-25000"/>
              <a:t>P</a:t>
            </a:r>
            <a:r>
              <a:rPr lang="cs-CZ" altLang="cs-CZ" sz="1400"/>
              <a:t> – 	spotřeba elektrické energie na nabíjení svítidel nouzového 			osvětlení, řídicího systému a krytí ztrát</a:t>
            </a:r>
            <a:r>
              <a:rPr lang="cs-CZ" altLang="cs-CZ" sz="1400" u="sng"/>
              <a:t> </a:t>
            </a:r>
          </a:p>
        </p:txBody>
      </p:sp>
      <p:sp>
        <p:nvSpPr>
          <p:cNvPr id="4110" name="Rectangle 11"/>
          <p:cNvSpPr>
            <a:spLocks noChangeArrowheads="1"/>
          </p:cNvSpPr>
          <p:nvPr/>
        </p:nvSpPr>
        <p:spPr bwMode="auto">
          <a:xfrm>
            <a:off x="2482850" y="1952625"/>
            <a:ext cx="1368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(kWh/rok) </a:t>
            </a:r>
            <a:endParaRPr lang="cs-CZ" altLang="cs-CZ" u="sng"/>
          </a:p>
        </p:txBody>
      </p:sp>
      <p:graphicFrame>
        <p:nvGraphicFramePr>
          <p:cNvPr id="4099" name="Object 12"/>
          <p:cNvGraphicFramePr>
            <a:graphicFrameLocks noChangeAspect="1"/>
          </p:cNvGraphicFramePr>
          <p:nvPr/>
        </p:nvGraphicFramePr>
        <p:xfrm>
          <a:off x="682625" y="3608388"/>
          <a:ext cx="35290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Rovnice" r:id="rId7" imgW="2146300" imgH="342900" progId="Equation.3">
                  <p:embed/>
                </p:oleObj>
              </mc:Choice>
              <mc:Fallback>
                <p:oleObj name="Rovnice" r:id="rId7" imgW="21463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3608388"/>
                        <a:ext cx="3529013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1" name="Rectangle 14"/>
          <p:cNvSpPr>
            <a:spLocks noChangeArrowheads="1"/>
          </p:cNvSpPr>
          <p:nvPr/>
        </p:nvSpPr>
        <p:spPr bwMode="auto">
          <a:xfrm>
            <a:off x="611188" y="4329113"/>
            <a:ext cx="82407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just" eaLnBrk="1" hangingPunct="1"/>
            <a:r>
              <a:rPr lang="cs-CZ" altLang="cs-CZ" sz="1400">
                <a:cs typeface="Times New Roman" panose="02020603050405020304" pitchFamily="18" charset="0"/>
              </a:rPr>
              <a:t>kde</a:t>
            </a:r>
            <a:r>
              <a:rPr lang="cs-CZ" altLang="cs-CZ" sz="1400" i="1">
                <a:cs typeface="Times New Roman" panose="02020603050405020304" pitchFamily="18" charset="0"/>
              </a:rPr>
              <a:t> 	P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n</a:t>
            </a:r>
            <a:r>
              <a:rPr lang="cs-CZ" altLang="cs-CZ" sz="1400">
                <a:cs typeface="Times New Roman" panose="02020603050405020304" pitchFamily="18" charset="0"/>
              </a:rPr>
              <a:t>	je celkový instalovaný příkon svítidel ve vnitřním prostoru nebo v jeho části (W);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D</a:t>
            </a:r>
            <a:r>
              <a:rPr lang="cs-CZ" altLang="cs-CZ" sz="1400">
                <a:cs typeface="Times New Roman" panose="02020603050405020304" pitchFamily="18" charset="0"/>
              </a:rPr>
              <a:t>	je doba provozu s denním světlem (h);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N</a:t>
            </a:r>
            <a:r>
              <a:rPr lang="cs-CZ" altLang="cs-CZ" sz="1400">
                <a:cs typeface="Times New Roman" panose="02020603050405020304" pitchFamily="18" charset="0"/>
              </a:rPr>
              <a:t>	je doba provozu bez denního světla (h);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F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D</a:t>
            </a:r>
            <a:r>
              <a:rPr lang="cs-CZ" altLang="cs-CZ" sz="1400">
                <a:cs typeface="Times New Roman" panose="02020603050405020304" pitchFamily="18" charset="0"/>
              </a:rPr>
              <a:t>	je činitel závislosti na denním světle (-);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F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O</a:t>
            </a:r>
            <a:r>
              <a:rPr lang="cs-CZ" altLang="cs-CZ" sz="1400">
                <a:cs typeface="Times New Roman" panose="02020603050405020304" pitchFamily="18" charset="0"/>
              </a:rPr>
              <a:t>	je činitel závislosti na obsazení (-);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F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C</a:t>
            </a:r>
            <a:r>
              <a:rPr lang="cs-CZ" altLang="cs-CZ" sz="1400">
                <a:cs typeface="Times New Roman" panose="02020603050405020304" pitchFamily="18" charset="0"/>
              </a:rPr>
              <a:t>	je činitel konstantní osvětlenosti (-).</a:t>
            </a:r>
            <a:endParaRPr lang="cs-CZ" altLang="cs-CZ" sz="1400"/>
          </a:p>
        </p:txBody>
      </p:sp>
      <p:sp>
        <p:nvSpPr>
          <p:cNvPr id="4112" name="Rectangle 15"/>
          <p:cNvSpPr>
            <a:spLocks noChangeArrowheads="1"/>
          </p:cNvSpPr>
          <p:nvPr/>
        </p:nvSpPr>
        <p:spPr bwMode="auto">
          <a:xfrm>
            <a:off x="5435600" y="3703638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(kWh/rok)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7893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37897" name="Rectangle 6"/>
          <p:cNvSpPr>
            <a:spLocks noChangeArrowheads="1"/>
          </p:cNvSpPr>
          <p:nvPr/>
        </p:nvSpPr>
        <p:spPr bwMode="auto">
          <a:xfrm>
            <a:off x="431800" y="1449388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Činitel konstantní osvětlenosti: </a:t>
            </a:r>
          </a:p>
        </p:txBody>
      </p:sp>
      <p:sp>
        <p:nvSpPr>
          <p:cNvPr id="37898" name="Rectangle 11"/>
          <p:cNvSpPr>
            <a:spLocks noChangeArrowheads="1"/>
          </p:cNvSpPr>
          <p:nvPr/>
        </p:nvSpPr>
        <p:spPr bwMode="auto">
          <a:xfrm>
            <a:off x="3438525" y="2921000"/>
            <a:ext cx="1368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(- ; -)</a:t>
            </a:r>
            <a:endParaRPr lang="cs-CZ" altLang="cs-CZ" u="sng"/>
          </a:p>
        </p:txBody>
      </p:sp>
      <p:sp>
        <p:nvSpPr>
          <p:cNvPr id="37899" name="Rectangle 9"/>
          <p:cNvSpPr>
            <a:spLocks noChangeArrowheads="1"/>
          </p:cNvSpPr>
          <p:nvPr/>
        </p:nvSpPr>
        <p:spPr bwMode="auto">
          <a:xfrm>
            <a:off x="527050" y="3870325"/>
            <a:ext cx="389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kde	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MF</a:t>
            </a:r>
            <a:r>
              <a:rPr lang="cs-CZ" altLang="cs-CZ" sz="1400"/>
              <a:t> –	udržovací činitel, dříve </a:t>
            </a:r>
          </a:p>
          <a:p>
            <a:pPr eaLnBrk="1" hangingPunct="1"/>
            <a:r>
              <a:rPr lang="cs-CZ" altLang="cs-CZ" sz="1400"/>
              <a:t>		označovaný jako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altLang="cs-CZ" sz="1400"/>
              <a:t> (-) </a:t>
            </a:r>
          </a:p>
        </p:txBody>
      </p:sp>
      <p:pic>
        <p:nvPicPr>
          <p:cNvPr id="379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1673225"/>
            <a:ext cx="4233862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1" name="Rectangle 9"/>
          <p:cNvSpPr>
            <a:spLocks noChangeArrowheads="1"/>
          </p:cNvSpPr>
          <p:nvPr/>
        </p:nvSpPr>
        <p:spPr bwMode="auto">
          <a:xfrm>
            <a:off x="6413500" y="3533775"/>
            <a:ext cx="19478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200"/>
              <a:t>1 – osvětlenost</a:t>
            </a:r>
          </a:p>
          <a:p>
            <a:pPr eaLnBrk="1" hangingPunct="1"/>
            <a:r>
              <a:rPr lang="cs-CZ" altLang="cs-CZ" sz="1200"/>
              <a:t>2 – udržovací činitel</a:t>
            </a:r>
          </a:p>
          <a:p>
            <a:pPr eaLnBrk="1" hangingPunct="1"/>
            <a:r>
              <a:rPr lang="cs-CZ" altLang="cs-CZ" sz="1200"/>
              <a:t>3 – příkon</a:t>
            </a:r>
          </a:p>
          <a:p>
            <a:pPr eaLnBrk="1" hangingPunct="1"/>
            <a:r>
              <a:rPr lang="cs-CZ" altLang="cs-CZ" sz="1200"/>
              <a:t>X – doba provozu (h)</a:t>
            </a:r>
          </a:p>
          <a:p>
            <a:pPr eaLnBrk="1" hangingPunct="1"/>
            <a:r>
              <a:rPr lang="cs-CZ" altLang="cs-CZ" sz="1200"/>
              <a:t>Y - - relativní hodnoty</a:t>
            </a:r>
          </a:p>
        </p:txBody>
      </p:sp>
      <p:sp>
        <p:nvSpPr>
          <p:cNvPr id="25" name="TextovéPole 2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4057" y="1971675"/>
            <a:ext cx="1684993" cy="518604"/>
          </a:xfrm>
          <a:prstGeom prst="rect">
            <a:avLst/>
          </a:prstGeom>
          <a:blipFill rotWithShape="0">
            <a:blip r:embed="rId5" cstate="print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5126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5130" name="Rectangle 6"/>
          <p:cNvSpPr>
            <a:spLocks noChangeArrowheads="1"/>
          </p:cNvSpPr>
          <p:nvPr/>
        </p:nvSpPr>
        <p:spPr bwMode="auto">
          <a:xfrm>
            <a:off x="385763" y="1223963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Činitel závislosti na denním světle: </a:t>
            </a:r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476250" y="1719263"/>
          <a:ext cx="289718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Rovnice" r:id="rId5" imgW="1511300" imgH="241300" progId="Equation.3">
                  <p:embed/>
                </p:oleObj>
              </mc:Choice>
              <mc:Fallback>
                <p:oleObj name="Rovnice" r:id="rId5" imgW="15113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719263"/>
                        <a:ext cx="2897188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Rectangle 9"/>
          <p:cNvSpPr>
            <a:spLocks noChangeArrowheads="1"/>
          </p:cNvSpPr>
          <p:nvPr/>
        </p:nvSpPr>
        <p:spPr bwMode="auto">
          <a:xfrm>
            <a:off x="385763" y="2259013"/>
            <a:ext cx="83121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kde	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D,S,n</a:t>
            </a:r>
            <a:r>
              <a:rPr lang="cs-CZ" altLang="cs-CZ" sz="1400"/>
              <a:t> – 	činitel přístupu denního světla, který zohledňuje celkovou přístupnost denního </a:t>
            </a:r>
          </a:p>
          <a:p>
            <a:pPr eaLnBrk="1" hangingPunct="1"/>
            <a:r>
              <a:rPr lang="cs-CZ" altLang="cs-CZ" sz="1400"/>
              <a:t>		světla v zóně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cs-CZ" altLang="cs-CZ" sz="1400"/>
              <a:t>. Tento činitel vyjadřuje, pro uvažovaný časový úsek, příspěvek 		denního světla v celkové požadované osvětlenosti v zóně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cs-CZ" altLang="cs-CZ" sz="1400"/>
              <a:t>. V zónách bez 		denního světla je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D,S,n</a:t>
            </a:r>
            <a:r>
              <a:rPr lang="cs-CZ" altLang="cs-CZ" sz="1400"/>
              <a:t> = 1</a:t>
            </a:r>
          </a:p>
          <a:p>
            <a:pPr eaLnBrk="1" hangingPunct="1"/>
            <a:r>
              <a:rPr lang="cs-CZ" altLang="cs-CZ" sz="1400"/>
              <a:t>	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D,C,n</a:t>
            </a:r>
            <a:r>
              <a:rPr lang="cs-CZ" altLang="cs-CZ" sz="1400"/>
              <a:t> – 	činitel ovládání umělého osvětlení, který vyjadřuje schopnost řídicího systému 		osvětlení využít přístupu denního světla v zóně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cs-CZ" altLang="cs-CZ" sz="1400"/>
              <a:t>.</a:t>
            </a:r>
            <a:endParaRPr lang="cs-CZ" altLang="cs-CZ" sz="1400" u="sng"/>
          </a:p>
        </p:txBody>
      </p:sp>
      <p:sp>
        <p:nvSpPr>
          <p:cNvPr id="5132" name="Rectangle 11"/>
          <p:cNvSpPr>
            <a:spLocks noChangeArrowheads="1"/>
          </p:cNvSpPr>
          <p:nvPr/>
        </p:nvSpPr>
        <p:spPr bwMode="auto">
          <a:xfrm>
            <a:off x="4090988" y="1847850"/>
            <a:ext cx="1368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(- ; -, -)</a:t>
            </a:r>
            <a:endParaRPr lang="cs-CZ" altLang="cs-CZ" u="sng"/>
          </a:p>
        </p:txBody>
      </p:sp>
      <p:graphicFrame>
        <p:nvGraphicFramePr>
          <p:cNvPr id="26" name="Group 376"/>
          <p:cNvGraphicFramePr>
            <a:graphicFrameLocks noGrp="1"/>
          </p:cNvGraphicFramePr>
          <p:nvPr/>
        </p:nvGraphicFramePr>
        <p:xfrm>
          <a:off x="431800" y="4103688"/>
          <a:ext cx="8467725" cy="2016126"/>
        </p:xfrm>
        <a:graphic>
          <a:graphicData uri="http://schemas.openxmlformats.org/drawingml/2006/table">
            <a:tbl>
              <a:tblPr/>
              <a:tblGrid>
                <a:gridCol w="776288"/>
                <a:gridCol w="952500"/>
                <a:gridCol w="930275"/>
                <a:gridCol w="796925"/>
                <a:gridCol w="892175"/>
                <a:gridCol w="892175"/>
                <a:gridCol w="736600"/>
                <a:gridCol w="931862"/>
                <a:gridCol w="833438"/>
                <a:gridCol w="725487"/>
              </a:tblGrid>
              <a:tr h="3492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Místo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Přístup denního světla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572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Ē</a:t>
                      </a:r>
                      <a:r>
                        <a:rPr kumimoji="0" lang="cs-CZ" altLang="cs-CZ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= 300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Ē</a:t>
                      </a:r>
                      <a:r>
                        <a:rPr kumimoji="0" lang="cs-CZ" altLang="cs-CZ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= 500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Ē</a:t>
                      </a:r>
                      <a:r>
                        <a:rPr kumimoji="0" lang="cs-CZ" altLang="cs-CZ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= 750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5403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labý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2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1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</a:t>
                      </a: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střední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2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%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silný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3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%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labý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2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1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ř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ední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3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2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ilný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3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labý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2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1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střední 3 </a:t>
                      </a:r>
                      <a:r>
                        <a:rPr kumimoji="0" lang="en-US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&gt;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2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s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ilný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D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 3</a:t>
                      </a:r>
                      <a:r>
                        <a:rPr kumimoji="0" lang="en-AU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%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marL="54000" marR="54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Praha (50°N)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0,85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0,68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74" name="Text Box 316"/>
          <p:cNvSpPr txBox="1">
            <a:spLocks noChangeArrowheads="1"/>
          </p:cNvSpPr>
          <p:nvPr/>
        </p:nvSpPr>
        <p:spPr bwMode="auto">
          <a:xfrm>
            <a:off x="431800" y="3743325"/>
            <a:ext cx="698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/>
              <a:t>Činitel přístupu denního světla F</a:t>
            </a:r>
            <a:r>
              <a:rPr lang="cs-CZ" altLang="cs-CZ" baseline="-25000"/>
              <a:t>D,S,n</a:t>
            </a:r>
            <a:r>
              <a:rPr lang="cs-CZ" altLang="cs-CZ"/>
              <a:t> pro svislá průčelí (TNI 73 0327)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8917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38921" name="Rectangle 6"/>
          <p:cNvSpPr>
            <a:spLocks noChangeArrowheads="1"/>
          </p:cNvSpPr>
          <p:nvPr/>
        </p:nvSpPr>
        <p:spPr bwMode="auto">
          <a:xfrm>
            <a:off x="385763" y="1179513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Činitel závislosti na obsazení: </a:t>
            </a:r>
          </a:p>
        </p:txBody>
      </p:sp>
      <p:sp>
        <p:nvSpPr>
          <p:cNvPr id="38922" name="Rectangle 9"/>
          <p:cNvSpPr>
            <a:spLocks noChangeArrowheads="1"/>
          </p:cNvSpPr>
          <p:nvPr/>
        </p:nvSpPr>
        <p:spPr bwMode="auto">
          <a:xfrm>
            <a:off x="341313" y="1538288"/>
            <a:ext cx="86185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Závisí na dvou činitelích 	- typ ovládacího systému, činitel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OC  </a:t>
            </a:r>
            <a:r>
              <a:rPr lang="cs-CZ" altLang="cs-CZ" sz="1400"/>
              <a:t>(-)</a:t>
            </a:r>
            <a:endParaRPr lang="cs-CZ" altLang="cs-CZ" sz="140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cs-CZ" altLang="cs-CZ" sz="1400"/>
              <a:t>			- stupeň nepřítomnosti ve vnitřním prostoru nebo budově, činitel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altLang="cs-CZ" sz="1400"/>
              <a:t>(-)</a:t>
            </a:r>
            <a:endParaRPr lang="cs-CZ" altLang="cs-CZ" sz="140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140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3" name="Rectangle 9"/>
          <p:cNvSpPr>
            <a:spLocks noChangeArrowheads="1"/>
          </p:cNvSpPr>
          <p:nvPr/>
        </p:nvSpPr>
        <p:spPr bwMode="auto">
          <a:xfrm>
            <a:off x="665163" y="2259013"/>
            <a:ext cx="8478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altLang="cs-CZ" sz="1400"/>
              <a:t> = 1  - osvětlení se zapíná „centrálně“ tj. ve více než jedné místnosti současně </a:t>
            </a:r>
          </a:p>
          <a:p>
            <a:pPr eaLnBrk="1" hangingPunct="1"/>
            <a:r>
              <a:rPr lang="cs-CZ" altLang="cs-CZ" sz="1400"/>
              <a:t>             - plocha osvětlená skupinou svítidel, která se spínají společně (ručně nebo automaticky) je 	    </a:t>
            </a:r>
          </a:p>
          <a:p>
            <a:pPr eaLnBrk="1" hangingPunct="1"/>
            <a:r>
              <a:rPr lang="cs-CZ" altLang="cs-CZ" sz="1400"/>
              <a:t>               větší než 30m</a:t>
            </a:r>
            <a:r>
              <a:rPr lang="cs-CZ" altLang="cs-CZ" sz="1400" baseline="30000"/>
              <a:t>2</a:t>
            </a:r>
            <a:r>
              <a:rPr lang="cs-CZ" altLang="cs-CZ" sz="1400"/>
              <a:t>. </a:t>
            </a:r>
          </a:p>
          <a:p>
            <a:pPr eaLnBrk="1" hangingPunct="1"/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altLang="cs-CZ" sz="1400"/>
              <a:t>  1   - zasedací místnosti (s vypínačem nebo čidlem) i když se zapínají „centrálně“. </a:t>
            </a:r>
          </a:p>
          <a:p>
            <a:pPr eaLnBrk="1" hangingPunct="1"/>
            <a:r>
              <a:rPr lang="cs-CZ" altLang="cs-CZ" sz="1400"/>
              <a:t>             - plocha osvětlená svítidlem nebo skupinou svítidel, která se spínají společně, není větší  než 30m</a:t>
            </a:r>
            <a:r>
              <a:rPr lang="cs-CZ" altLang="cs-CZ" sz="1400" baseline="30000"/>
              <a:t>2</a:t>
            </a:r>
            <a:r>
              <a:rPr lang="cs-CZ" altLang="cs-CZ" sz="1400"/>
              <a:t>. 	</a:t>
            </a:r>
          </a:p>
        </p:txBody>
      </p:sp>
      <p:sp>
        <p:nvSpPr>
          <p:cNvPr id="38924" name="Rectangle 9"/>
          <p:cNvSpPr>
            <a:spLocks noChangeArrowheads="1"/>
          </p:cNvSpPr>
          <p:nvPr/>
        </p:nvSpPr>
        <p:spPr bwMode="auto">
          <a:xfrm>
            <a:off x="1560513" y="3951288"/>
            <a:ext cx="1443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0,0  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altLang="cs-CZ" sz="1400"/>
              <a:t>  0,2</a:t>
            </a:r>
          </a:p>
        </p:txBody>
      </p:sp>
      <p:sp>
        <p:nvSpPr>
          <p:cNvPr id="26" name="TextovéPole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63888" y="3750481"/>
            <a:ext cx="2790572" cy="708720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8926" name="Rectangle 9"/>
          <p:cNvSpPr>
            <a:spLocks noChangeArrowheads="1"/>
          </p:cNvSpPr>
          <p:nvPr/>
        </p:nvSpPr>
        <p:spPr bwMode="auto">
          <a:xfrm>
            <a:off x="1560513" y="4737100"/>
            <a:ext cx="1443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0,2  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altLang="cs-CZ" sz="1400"/>
              <a:t>  0,9</a:t>
            </a:r>
          </a:p>
        </p:txBody>
      </p:sp>
      <p:sp>
        <p:nvSpPr>
          <p:cNvPr id="28" name="TextovéPole 2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63888" y="4675383"/>
            <a:ext cx="2232727" cy="369332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8928" name="Rectangle 9"/>
          <p:cNvSpPr>
            <a:spLocks noChangeArrowheads="1"/>
          </p:cNvSpPr>
          <p:nvPr/>
        </p:nvSpPr>
        <p:spPr bwMode="auto">
          <a:xfrm>
            <a:off x="1576388" y="5464175"/>
            <a:ext cx="1441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/>
              <a:t>0,9   </a:t>
            </a:r>
            <a:r>
              <a:rPr lang="cs-CZ" altLang="cs-CZ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altLang="cs-CZ" sz="1400"/>
              <a:t>  1,0</a:t>
            </a:r>
          </a:p>
        </p:txBody>
      </p:sp>
      <p:sp>
        <p:nvSpPr>
          <p:cNvPr id="30" name="TextovéPole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17686" y="5417429"/>
            <a:ext cx="3146182" cy="369332"/>
          </a:xfrm>
          <a:prstGeom prst="rect">
            <a:avLst/>
          </a:prstGeom>
          <a:blipFill rotWithShape="1">
            <a:blip r:embed="rId6" cstate="print"/>
            <a:stretch>
              <a:fillRect b="-1667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cs-CZ">
                <a:noFill/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39941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39945" name="Rectangle 6"/>
          <p:cNvSpPr>
            <a:spLocks noChangeArrowheads="1"/>
          </p:cNvSpPr>
          <p:nvPr/>
        </p:nvSpPr>
        <p:spPr bwMode="auto">
          <a:xfrm>
            <a:off x="476250" y="1358900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Způsob ovládání osvětlovací soustavy: </a:t>
            </a:r>
          </a:p>
        </p:txBody>
      </p:sp>
      <p:graphicFrame>
        <p:nvGraphicFramePr>
          <p:cNvPr id="21" name="Tabulka 20"/>
          <p:cNvGraphicFramePr>
            <a:graphicFrameLocks noGrp="1"/>
          </p:cNvGraphicFramePr>
          <p:nvPr/>
        </p:nvGraphicFramePr>
        <p:xfrm>
          <a:off x="522288" y="1854200"/>
          <a:ext cx="8083550" cy="296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9251"/>
                <a:gridCol w="1314299"/>
              </a:tblGrid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Systémy bez automatické detekce přítomnosti nebo nepřítomnosti </a:t>
                      </a:r>
                      <a:r>
                        <a:rPr lang="cs-C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osob</a:t>
                      </a:r>
                      <a:endParaRPr lang="cs-CZ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cs-CZ" sz="15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</a:t>
                      </a:r>
                      <a:endParaRPr lang="cs-CZ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Ruční zapínání / ruční vypínání 1,00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Ruční zapínání/vypínání + přídavný automatický signál celkového vypnutí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Systémy s automatickou detekcí přítomnosti a/nebo nepřítomnosti </a:t>
                      </a:r>
                      <a:r>
                        <a:rPr lang="cs-CZ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osob</a:t>
                      </a:r>
                      <a:endParaRPr lang="cs-CZ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cs-CZ" sz="15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</a:t>
                      </a:r>
                      <a:endParaRPr lang="cs-CZ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Automatické zapínání/ stmívání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Automatické zapínání / automatické vypínání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Ruční zapínání / stmívání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Ruční zapínání / automatické vypínání</a:t>
                      </a:r>
                    </a:p>
                  </a:txBody>
                  <a:tcPr marL="72005" marR="6350" marT="635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</a:t>
                      </a:r>
                    </a:p>
                  </a:txBody>
                  <a:tcPr marL="72005" marR="6350" marT="63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40965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sp>
        <p:nvSpPr>
          <p:cNvPr id="40969" name="Rectangle 6"/>
          <p:cNvSpPr>
            <a:spLocks noChangeArrowheads="1"/>
          </p:cNvSpPr>
          <p:nvPr/>
        </p:nvSpPr>
        <p:spPr bwMode="auto">
          <a:xfrm>
            <a:off x="431800" y="1314450"/>
            <a:ext cx="8353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Příklad hodnot činitele nepřítomnosti </a:t>
            </a:r>
            <a:r>
              <a:rPr lang="cs-CZ" altLang="cs-CZ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cs-CZ" altLang="cs-CZ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altLang="cs-CZ"/>
              <a:t> </a:t>
            </a: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431800" y="1854200"/>
          <a:ext cx="8353425" cy="42783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12417"/>
                <a:gridCol w="648072"/>
                <a:gridCol w="1296144"/>
                <a:gridCol w="4352477"/>
                <a:gridCol w="544315"/>
              </a:tblGrid>
              <a:tr h="314996"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Výpočet celé budovy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Výpočet jednotlivých vnitřních prostorů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2660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budovy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cs-CZ" sz="1400" b="0" i="1" baseline="-25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budovy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vnitřního prostoru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cs-CZ" sz="1400" b="0" i="1" baseline="-25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671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Kancelářská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budova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Kancelářská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budova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cs-CZ" sz="14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Buňková 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kancelář 1 osoba 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Buňková kancelář 2-6 osob. 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Velkoprostorová kancelář 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6 osob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ovládání/30 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cs-CZ" sz="14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Velkoprostorová kancelář 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&gt;6 osob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ovládání/10 </a:t>
                      </a:r>
                      <a:r>
                        <a:rPr lang="cs-CZ" sz="14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cs-CZ" sz="14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Chodba (stmívaná)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Vstupní hala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Prezentační / výstavní místnost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Koupelna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Denní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místnost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Sklad / šatna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Technické provozní místnosti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Místnost s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kopírkou / serverem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Konferenční místnost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Archivy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4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0,50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</a:t>
                      </a:r>
                      <a:b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6152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graphicFrame>
        <p:nvGraphicFramePr>
          <p:cNvPr id="6146" name="Rectangle 2"/>
          <p:cNvGraphicFramePr>
            <a:graphicFrameLocks/>
          </p:cNvGraphicFramePr>
          <p:nvPr/>
        </p:nvGraphicFramePr>
        <p:xfrm>
          <a:off x="2484438" y="2871788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Rovnice" r:id="rId5" imgW="0" imgH="0" progId="Equation.3">
                  <p:embed/>
                </p:oleObj>
              </mc:Choice>
              <mc:Fallback>
                <p:oleObj name="Rovnice" r:id="rId5" imgW="0" imgH="0" progId="Equation.3">
                  <p:embed/>
                  <p:pic>
                    <p:nvPicPr>
                      <p:cNvPr id="0" name="Rectangl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871788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Text Box 3"/>
          <p:cNvSpPr txBox="1">
            <a:spLocks noChangeArrowheads="1"/>
          </p:cNvSpPr>
          <p:nvPr/>
        </p:nvSpPr>
        <p:spPr bwMode="auto">
          <a:xfrm>
            <a:off x="1050925" y="3392488"/>
            <a:ext cx="432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cs-CZ" altLang="cs-CZ"/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547688" y="1376363"/>
          <a:ext cx="28797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Rovnice" r:id="rId6" imgW="1955800" imgH="381000" progId="Equation.3">
                  <p:embed/>
                </p:oleObj>
              </mc:Choice>
              <mc:Fallback>
                <p:oleObj name="Rovnice" r:id="rId6" imgW="19558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1376363"/>
                        <a:ext cx="28797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Rectangle 9"/>
          <p:cNvSpPr>
            <a:spLocks noChangeArrowheads="1"/>
          </p:cNvSpPr>
          <p:nvPr/>
        </p:nvSpPr>
        <p:spPr bwMode="auto">
          <a:xfrm>
            <a:off x="476250" y="2168525"/>
            <a:ext cx="75326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just" eaLnBrk="1" hangingPunct="1"/>
            <a:r>
              <a:rPr lang="cs-CZ" altLang="cs-CZ" sz="1400">
                <a:cs typeface="Times New Roman" panose="02020603050405020304" pitchFamily="18" charset="0"/>
              </a:rPr>
              <a:t>kde	</a:t>
            </a:r>
            <a:r>
              <a:rPr lang="cs-CZ" altLang="cs-CZ" sz="1400" i="1">
                <a:cs typeface="Times New Roman" panose="02020603050405020304" pitchFamily="18" charset="0"/>
              </a:rPr>
              <a:t>P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pc</a:t>
            </a:r>
            <a:r>
              <a:rPr lang="cs-CZ" altLang="cs-CZ" sz="1400" baseline="-30000">
                <a:cs typeface="Times New Roman" panose="02020603050405020304" pitchFamily="18" charset="0"/>
              </a:rPr>
              <a:t>	</a:t>
            </a:r>
            <a:r>
              <a:rPr lang="cs-CZ" altLang="cs-CZ" sz="1400">
                <a:cs typeface="Times New Roman" panose="02020603050405020304" pitchFamily="18" charset="0"/>
              </a:rPr>
              <a:t>je celkový instalovaný ztrátový příkon ovládacích zařízení (W)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P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em</a:t>
            </a:r>
            <a:r>
              <a:rPr lang="cs-CZ" altLang="cs-CZ" sz="1400">
                <a:cs typeface="Times New Roman" panose="02020603050405020304" pitchFamily="18" charset="0"/>
              </a:rPr>
              <a:t>	je celkový instalovaný nabíjecí příkon svítidel nouzového osvětlení (W)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D</a:t>
            </a:r>
            <a:r>
              <a:rPr lang="cs-CZ" altLang="cs-CZ" sz="1400">
                <a:cs typeface="Times New Roman" panose="02020603050405020304" pitchFamily="18" charset="0"/>
              </a:rPr>
              <a:t>	je doba provozu s denním světlem (h)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N</a:t>
            </a:r>
            <a:r>
              <a:rPr lang="cs-CZ" altLang="cs-CZ" sz="1400">
                <a:cs typeface="Times New Roman" panose="02020603050405020304" pitchFamily="18" charset="0"/>
              </a:rPr>
              <a:t>	je doba provozu bez denního světla (h)</a:t>
            </a:r>
            <a:endParaRPr lang="cs-CZ" altLang="cs-CZ" sz="1400"/>
          </a:p>
          <a:p>
            <a:pPr algn="just"/>
            <a:r>
              <a:rPr lang="cs-CZ" altLang="cs-CZ" sz="1400" i="1"/>
              <a:t>	</a:t>
            </a:r>
            <a:r>
              <a:rPr lang="cs-CZ" altLang="cs-CZ" sz="1400" i="1">
                <a:cs typeface="Times New Roman" panose="02020603050405020304" pitchFamily="18" charset="0"/>
              </a:rPr>
              <a:t>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y</a:t>
            </a:r>
            <a:r>
              <a:rPr lang="cs-CZ" altLang="cs-CZ" sz="1400">
                <a:cs typeface="Times New Roman" panose="02020603050405020304" pitchFamily="18" charset="0"/>
              </a:rPr>
              <a:t>	je standardní roční doba v hodinách, činí 8760 h </a:t>
            </a:r>
            <a:endParaRPr lang="cs-CZ" altLang="cs-CZ" sz="1400"/>
          </a:p>
          <a:p>
            <a:pPr algn="just"/>
            <a:r>
              <a:rPr lang="cs-CZ" altLang="cs-CZ" sz="1400" i="1">
                <a:cs typeface="Times New Roman" panose="02020603050405020304" pitchFamily="18" charset="0"/>
              </a:rPr>
              <a:t>	t</a:t>
            </a:r>
            <a:r>
              <a:rPr lang="cs-CZ" altLang="cs-CZ" sz="1400" i="1" baseline="-30000">
                <a:cs typeface="Times New Roman" panose="02020603050405020304" pitchFamily="18" charset="0"/>
              </a:rPr>
              <a:t>em</a:t>
            </a:r>
            <a:r>
              <a:rPr lang="cs-CZ" altLang="cs-CZ" sz="1400">
                <a:cs typeface="Times New Roman" panose="02020603050405020304" pitchFamily="18" charset="0"/>
              </a:rPr>
              <a:t>	je doba nabíjení nouzového osvětlení (h)</a:t>
            </a:r>
            <a:endParaRPr lang="cs-CZ" altLang="cs-CZ" sz="1400"/>
          </a:p>
        </p:txBody>
      </p:sp>
      <p:graphicFrame>
        <p:nvGraphicFramePr>
          <p:cNvPr id="6148" name="Object 6"/>
          <p:cNvGraphicFramePr>
            <a:graphicFrameLocks noChangeAspect="1"/>
          </p:cNvGraphicFramePr>
          <p:nvPr/>
        </p:nvGraphicFramePr>
        <p:xfrm>
          <a:off x="666750" y="4581525"/>
          <a:ext cx="10731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Rovnice" r:id="rId8" imgW="710891" imgH="393529" progId="Equation.3">
                  <p:embed/>
                </p:oleObj>
              </mc:Choice>
              <mc:Fallback>
                <p:oleObj name="Rovnice" r:id="rId8" imgW="710891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4581525"/>
                        <a:ext cx="107315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Rectangle 10"/>
          <p:cNvSpPr>
            <a:spLocks noChangeArrowheads="1"/>
          </p:cNvSpPr>
          <p:nvPr/>
        </p:nvSpPr>
        <p:spPr bwMode="auto">
          <a:xfrm>
            <a:off x="522288" y="5589588"/>
            <a:ext cx="6823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just" eaLnBrk="1" hangingPunct="1"/>
            <a:r>
              <a:rPr lang="cs-CZ" altLang="cs-CZ" sz="1400">
                <a:cs typeface="Times New Roman" panose="02020603050405020304" pitchFamily="18" charset="0"/>
              </a:rPr>
              <a:t>kde	W	je spotřeba elektrické energie pro osvětlení za rok (kWh.rok</a:t>
            </a:r>
            <a:r>
              <a:rPr lang="cs-CZ" altLang="cs-CZ" sz="1400" baseline="30000">
                <a:cs typeface="Times New Roman" panose="02020603050405020304" pitchFamily="18" charset="0"/>
              </a:rPr>
              <a:t>-1</a:t>
            </a:r>
            <a:r>
              <a:rPr lang="cs-CZ" altLang="cs-CZ" sz="1400">
                <a:cs typeface="Times New Roman" panose="02020603050405020304" pitchFamily="18" charset="0"/>
              </a:rPr>
              <a:t>)</a:t>
            </a:r>
            <a:endParaRPr lang="cs-CZ" altLang="cs-CZ" sz="1400"/>
          </a:p>
          <a:p>
            <a:pPr algn="just"/>
            <a:r>
              <a:rPr lang="cs-CZ" altLang="cs-CZ" sz="1400">
                <a:cs typeface="Times New Roman" panose="02020603050405020304" pitchFamily="18" charset="0"/>
              </a:rPr>
              <a:t>	A	je celková využitelná plocha budovy (m</a:t>
            </a:r>
            <a:r>
              <a:rPr lang="cs-CZ" altLang="cs-CZ" sz="1400" baseline="30000">
                <a:cs typeface="Times New Roman" panose="02020603050405020304" pitchFamily="18" charset="0"/>
              </a:rPr>
              <a:t>2</a:t>
            </a:r>
            <a:r>
              <a:rPr lang="cs-CZ" altLang="cs-CZ" sz="1400">
                <a:cs typeface="Times New Roman" panose="02020603050405020304" pitchFamily="18" charset="0"/>
              </a:rPr>
              <a:t>)</a:t>
            </a:r>
            <a:endParaRPr lang="cs-CZ" altLang="cs-CZ" sz="1400"/>
          </a:p>
        </p:txBody>
      </p:sp>
      <p:sp>
        <p:nvSpPr>
          <p:cNvPr id="6159" name="Rectangle 11"/>
          <p:cNvSpPr>
            <a:spLocks noChangeArrowheads="1"/>
          </p:cNvSpPr>
          <p:nvPr/>
        </p:nvSpPr>
        <p:spPr bwMode="auto">
          <a:xfrm>
            <a:off x="2825750" y="4725988"/>
            <a:ext cx="1600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(kWh / m</a:t>
            </a:r>
            <a:r>
              <a:rPr lang="cs-CZ" altLang="cs-CZ" baseline="30000"/>
              <a:t>2</a:t>
            </a:r>
            <a:r>
              <a:rPr lang="cs-CZ" altLang="cs-CZ"/>
              <a:t> / rok)</a:t>
            </a:r>
          </a:p>
        </p:txBody>
      </p:sp>
      <p:sp>
        <p:nvSpPr>
          <p:cNvPr id="6160" name="Rectangle 12"/>
          <p:cNvSpPr>
            <a:spLocks noChangeArrowheads="1"/>
          </p:cNvSpPr>
          <p:nvPr/>
        </p:nvSpPr>
        <p:spPr bwMode="auto">
          <a:xfrm>
            <a:off x="4867275" y="1376363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(kWh/rok)</a:t>
            </a:r>
          </a:p>
        </p:txBody>
      </p:sp>
      <p:sp>
        <p:nvSpPr>
          <p:cNvPr id="6161" name="Rectangle 13"/>
          <p:cNvSpPr>
            <a:spLocks noChangeArrowheads="1"/>
          </p:cNvSpPr>
          <p:nvPr/>
        </p:nvSpPr>
        <p:spPr bwMode="auto">
          <a:xfrm>
            <a:off x="522288" y="4078288"/>
            <a:ext cx="8137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/>
              <a:t>Měrná spotřeba energie na osvětlení na 1 m</a:t>
            </a:r>
            <a:r>
              <a:rPr lang="cs-CZ" altLang="cs-CZ" baseline="30000"/>
              <a:t>2</a:t>
            </a:r>
            <a:r>
              <a:rPr lang="cs-CZ" altLang="cs-CZ"/>
              <a:t> za rok (</a:t>
            </a:r>
            <a:r>
              <a:rPr lang="cs-CZ" altLang="cs-CZ" i="1"/>
              <a:t>LENI):</a:t>
            </a:r>
            <a:r>
              <a:rPr lang="cs-CZ" altLang="cs-CZ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3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7174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graphicFrame>
        <p:nvGraphicFramePr>
          <p:cNvPr id="7170" name="Rectangle 2"/>
          <p:cNvGraphicFramePr>
            <a:graphicFrameLocks/>
          </p:cNvGraphicFramePr>
          <p:nvPr/>
        </p:nvGraphicFramePr>
        <p:xfrm>
          <a:off x="2476500" y="3862388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" name="Rovnice" r:id="rId5" imgW="0" imgH="0" progId="Equation.3">
                  <p:embed/>
                </p:oleObj>
              </mc:Choice>
              <mc:Fallback>
                <p:oleObj name="Rovnice" r:id="rId5" imgW="0" imgH="0" progId="Equation.3">
                  <p:embed/>
                  <p:pic>
                    <p:nvPicPr>
                      <p:cNvPr id="0" name="Rectangl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3862388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Text Box 3"/>
          <p:cNvSpPr txBox="1">
            <a:spLocks noChangeArrowheads="1"/>
          </p:cNvSpPr>
          <p:nvPr/>
        </p:nvSpPr>
        <p:spPr bwMode="auto">
          <a:xfrm>
            <a:off x="1042988" y="3213100"/>
            <a:ext cx="4321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cs-CZ" altLang="cs-CZ"/>
          </a:p>
        </p:txBody>
      </p:sp>
      <p:graphicFrame>
        <p:nvGraphicFramePr>
          <p:cNvPr id="29" name="Group 1211"/>
          <p:cNvGraphicFramePr>
            <a:graphicFrameLocks noGrp="1"/>
          </p:cNvGraphicFramePr>
          <p:nvPr/>
        </p:nvGraphicFramePr>
        <p:xfrm>
          <a:off x="296863" y="1268413"/>
          <a:ext cx="8370887" cy="4833943"/>
        </p:xfrm>
        <a:graphic>
          <a:graphicData uri="http://schemas.openxmlformats.org/drawingml/2006/table">
            <a:tbl>
              <a:tblPr/>
              <a:tblGrid>
                <a:gridCol w="1214437"/>
                <a:gridCol w="1296988"/>
                <a:gridCol w="1233487"/>
                <a:gridCol w="1565275"/>
                <a:gridCol w="1165225"/>
                <a:gridCol w="1895475"/>
              </a:tblGrid>
              <a:tr h="48770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Typ prostoru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Třída kvality osvětlení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</a:t>
                      </a:r>
                      <a:r>
                        <a:rPr kumimoji="0" lang="cs-CZ" altLang="cs-CZ" sz="13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em</a:t>
                      </a:r>
                      <a:endParaRPr kumimoji="0" lang="cs-CZ" altLang="cs-CZ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(kWh/m</a:t>
                      </a:r>
                      <a:r>
                        <a:rPr kumimoji="0" lang="cs-CZ" altLang="cs-CZ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.rok)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</a:t>
                      </a:r>
                      <a:r>
                        <a:rPr kumimoji="0" lang="cs-CZ" altLang="cs-CZ" sz="13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pc</a:t>
                      </a: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(kWh/m</a:t>
                      </a:r>
                      <a:r>
                        <a:rPr kumimoji="0" lang="cs-CZ" altLang="cs-CZ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.rok)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PN (W/m</a:t>
                      </a:r>
                      <a:r>
                        <a:rPr kumimoji="0" lang="cs-CZ" altLang="cs-CZ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LENI (kWh/m</a:t>
                      </a:r>
                      <a:r>
                        <a:rPr kumimoji="0" lang="cs-CZ" altLang="cs-CZ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cs-CZ" altLang="cs-CZ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/rok)</a:t>
                      </a:r>
                    </a:p>
                  </a:txBody>
                  <a:tcPr marL="36000" marR="36000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A47F"/>
                    </a:solidFill>
                  </a:tcPr>
                </a:tc>
              </a:tr>
              <a:tr h="28958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Administrativní budovy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42,1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54,6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67,1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Vzdělávací zařízení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34,9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44,9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54,9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Zdravotnická zařízení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70,6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115,6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160,6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Hotely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38,1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72,1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108,1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Restaurace</a:t>
                      </a:r>
                    </a:p>
                  </a:txBody>
                  <a:tcPr marT="45725" marB="45725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29,6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25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67,1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1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35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92,1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Přímá spojovací čára 2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3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8" name="TextovéPole 4"/>
          <p:cNvSpPr txBox="1">
            <a:spLocks noChangeArrowheads="1"/>
          </p:cNvSpPr>
          <p:nvPr/>
        </p:nvSpPr>
        <p:spPr bwMode="auto">
          <a:xfrm>
            <a:off x="431800" y="630872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8199" name="Picture 3" descr="F:\2018 Sevn\Podklad\ČVUT LOGO\symbol\symbol_cvut_konturova_ver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4"/>
          <a:stretch>
            <a:fillRect/>
          </a:stretch>
        </p:blipFill>
        <p:spPr bwMode="auto">
          <a:xfrm>
            <a:off x="8081963" y="6264275"/>
            <a:ext cx="720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28625" y="785813"/>
            <a:ext cx="8280400" cy="369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  <a:sym typeface="Symbol" pitchFamily="18" charset="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sz="1800" b="1" dirty="0" smtClean="0">
                <a:solidFill>
                  <a:srgbClr val="F8F8F8"/>
                </a:solidFill>
              </a:rPr>
              <a:t>Technické normy – požadavky na energetickou náročnost</a:t>
            </a:r>
          </a:p>
        </p:txBody>
      </p:sp>
      <p:graphicFrame>
        <p:nvGraphicFramePr>
          <p:cNvPr id="8194" name="Rectangle 2"/>
          <p:cNvGraphicFramePr>
            <a:graphicFrameLocks/>
          </p:cNvGraphicFramePr>
          <p:nvPr/>
        </p:nvGraphicFramePr>
        <p:xfrm>
          <a:off x="2476500" y="3862388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Rovnice" r:id="rId5" imgW="0" imgH="0" progId="Equation.3">
                  <p:embed/>
                </p:oleObj>
              </mc:Choice>
              <mc:Fallback>
                <p:oleObj name="Rovnice" r:id="rId5" imgW="0" imgH="0" progId="Equation.3">
                  <p:embed/>
                  <p:pic>
                    <p:nvPicPr>
                      <p:cNvPr id="0" name="Rectangl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3862388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Text Box 3"/>
          <p:cNvSpPr txBox="1">
            <a:spLocks noChangeArrowheads="1"/>
          </p:cNvSpPr>
          <p:nvPr/>
        </p:nvSpPr>
        <p:spPr bwMode="auto">
          <a:xfrm>
            <a:off x="1042988" y="3213100"/>
            <a:ext cx="4321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cs-CZ" altLang="cs-CZ"/>
          </a:p>
        </p:txBody>
      </p:sp>
      <p:graphicFrame>
        <p:nvGraphicFramePr>
          <p:cNvPr id="8195" name="AutoShape 3"/>
          <p:cNvGraphicFramePr>
            <a:graphicFrameLocks/>
          </p:cNvGraphicFramePr>
          <p:nvPr/>
        </p:nvGraphicFramePr>
        <p:xfrm>
          <a:off x="2476500" y="3933825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Rovnice" r:id="rId6" imgW="0" imgH="0" progId="Equation.3">
                  <p:embed/>
                </p:oleObj>
              </mc:Choice>
              <mc:Fallback>
                <p:oleObj name="Rovnice" r:id="rId6" imgW="0" imgH="0" progId="Equation.3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3933825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4" name="Text Box 3"/>
          <p:cNvSpPr txBox="1">
            <a:spLocks noChangeArrowheads="1"/>
          </p:cNvSpPr>
          <p:nvPr/>
        </p:nvSpPr>
        <p:spPr bwMode="auto">
          <a:xfrm>
            <a:off x="1042988" y="3284538"/>
            <a:ext cx="432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cs-CZ" altLang="cs-CZ"/>
          </a:p>
        </p:txBody>
      </p:sp>
      <p:sp>
        <p:nvSpPr>
          <p:cNvPr id="8205" name="Rectangle 119"/>
          <p:cNvSpPr>
            <a:spLocks noChangeArrowheads="1"/>
          </p:cNvSpPr>
          <p:nvPr/>
        </p:nvSpPr>
        <p:spPr bwMode="auto">
          <a:xfrm>
            <a:off x="539750" y="1196975"/>
            <a:ext cx="6157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cs typeface="Times New Roman" panose="02020603050405020304" pitchFamily="18" charset="0"/>
              </a:rPr>
              <a:t>Uvažované světelně technické parametry pro jednotlivé třídy kvality osvětlení</a:t>
            </a:r>
            <a:endParaRPr lang="cs-CZ" altLang="cs-CZ" sz="1400"/>
          </a:p>
        </p:txBody>
      </p:sp>
      <p:graphicFrame>
        <p:nvGraphicFramePr>
          <p:cNvPr id="15" name="Group 497"/>
          <p:cNvGraphicFramePr>
            <a:graphicFrameLocks noGrp="1"/>
          </p:cNvGraphicFramePr>
          <p:nvPr/>
        </p:nvGraphicFramePr>
        <p:xfrm>
          <a:off x="611188" y="1628775"/>
          <a:ext cx="7223125" cy="3352800"/>
        </p:xfrm>
        <a:graphic>
          <a:graphicData uri="http://schemas.openxmlformats.org/drawingml/2006/table">
            <a:tbl>
              <a:tblPr/>
              <a:tblGrid>
                <a:gridCol w="5056187"/>
                <a:gridCol w="725488"/>
                <a:gridCol w="733425"/>
                <a:gridCol w="708025"/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Parametry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Třída kvality osvětlení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***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Udržovaná osvětlenost Ē</a:t>
                      </a:r>
                      <a:r>
                        <a:rPr kumimoji="0" lang="cs-CZ" altLang="cs-CZ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Omezení rušivého oslnění (UGR)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Vyloučení míhání a stroboskopického jevu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Omezení závojových odrazů a oslnění odrazem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Zlepšené podání barev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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Zajištění dobré modelace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Zajištění vhodného rozložení jasů v místnosti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Zajištění vhodného osvětlení obličejů E</a:t>
                      </a:r>
                      <a:r>
                        <a:rPr kumimoji="0" lang="cs-CZ" altLang="cs-CZ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z</a:t>
                      </a: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Věnování zvláštní pozornosti zdravotním hlediskům*) 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65" name="Rectangle 395"/>
          <p:cNvSpPr>
            <a:spLocks noChangeArrowheads="1"/>
          </p:cNvSpPr>
          <p:nvPr/>
        </p:nvSpPr>
        <p:spPr bwMode="auto">
          <a:xfrm>
            <a:off x="611188" y="5229225"/>
            <a:ext cx="6891337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cs typeface="Times New Roman" panose="02020603050405020304" pitchFamily="18" charset="0"/>
              </a:rPr>
              <a:t>Poznámka:</a:t>
            </a:r>
            <a:endParaRPr lang="cs-CZ" altLang="cs-CZ" sz="1400"/>
          </a:p>
          <a:p>
            <a:r>
              <a:rPr lang="cs-CZ" altLang="cs-CZ" sz="1400">
                <a:cs typeface="Times New Roman" panose="02020603050405020304" pitchFamily="18" charset="0"/>
                <a:sym typeface="Wingdings 2" panose="05020102010507070707" pitchFamily="18" charset="2"/>
              </a:rPr>
              <a:t></a:t>
            </a:r>
            <a:r>
              <a:rPr lang="cs-CZ" altLang="cs-CZ" sz="1400">
                <a:cs typeface="Times New Roman" panose="02020603050405020304" pitchFamily="18" charset="0"/>
              </a:rPr>
              <a:t> musí splňovat světelně technické parametry dle ČSN EN 12464-1.</a:t>
            </a:r>
            <a:endParaRPr lang="cs-CZ" altLang="cs-CZ" sz="1400">
              <a:sym typeface="Wingdings 2" panose="05020102010507070707" pitchFamily="18" charset="2"/>
            </a:endParaRPr>
          </a:p>
          <a:p>
            <a:r>
              <a:rPr lang="cs-CZ" altLang="cs-CZ" sz="1400">
                <a:cs typeface="Times New Roman" panose="02020603050405020304" pitchFamily="18" charset="0"/>
                <a:sym typeface="Wingdings 2" panose="05020102010507070707" pitchFamily="18" charset="2"/>
              </a:rPr>
              <a:t></a:t>
            </a:r>
            <a:r>
              <a:rPr lang="cs-CZ" altLang="cs-CZ" sz="1400">
                <a:cs typeface="Times New Roman" panose="02020603050405020304" pitchFamily="18" charset="0"/>
              </a:rPr>
              <a:t> musí splňovat slovně popsané požadavky na osvětlení dle ČSN EN 12464-1.</a:t>
            </a:r>
            <a:endParaRPr lang="cs-CZ" altLang="cs-CZ" sz="1400">
              <a:sym typeface="Wingdings 2" panose="05020102010507070707" pitchFamily="18" charset="2"/>
            </a:endParaRPr>
          </a:p>
          <a:p>
            <a:r>
              <a:rPr lang="cs-CZ" altLang="cs-CZ" sz="1400">
                <a:cs typeface="Times New Roman" panose="02020603050405020304" pitchFamily="18" charset="0"/>
                <a:sym typeface="Wingdings 2" panose="05020102010507070707" pitchFamily="18" charset="2"/>
              </a:rPr>
              <a:t>*) zdravotní hlediska mohou vyžadovat mnohem vyšší osvětlenosti a tím i vyšší W/m</a:t>
            </a:r>
            <a:r>
              <a:rPr lang="cs-CZ" altLang="cs-CZ" sz="1400" baseline="30000">
                <a:cs typeface="Times New Roman" panose="02020603050405020304" pitchFamily="18" charset="0"/>
                <a:sym typeface="Wingdings 2" panose="05020102010507070707" pitchFamily="18" charset="2"/>
              </a:rPr>
              <a:t>2</a:t>
            </a:r>
            <a:r>
              <a:rPr lang="cs-CZ" altLang="cs-CZ" sz="1400">
                <a:cs typeface="Times New Roman" panose="02020603050405020304" pitchFamily="18" charset="0"/>
                <a:sym typeface="Wingdings 2" panose="05020102010507070707" pitchFamily="18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ovéPole 3"/>
          <p:cNvSpPr txBox="1">
            <a:spLocks noChangeArrowheads="1"/>
          </p:cNvSpPr>
          <p:nvPr/>
        </p:nvSpPr>
        <p:spPr bwMode="auto">
          <a:xfrm>
            <a:off x="387350" y="2808288"/>
            <a:ext cx="828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ctr" eaLnBrk="1" hangingPunct="1"/>
            <a:r>
              <a:rPr lang="cs-CZ" altLang="cs-CZ" sz="2400"/>
              <a:t>Děkuji za pozornost</a:t>
            </a:r>
          </a:p>
        </p:txBody>
      </p:sp>
      <p:sp>
        <p:nvSpPr>
          <p:cNvPr id="41987" name="TextovéPole 4"/>
          <p:cNvSpPr txBox="1">
            <a:spLocks noChangeArrowheads="1"/>
          </p:cNvSpPr>
          <p:nvPr/>
        </p:nvSpPr>
        <p:spPr bwMode="auto">
          <a:xfrm>
            <a:off x="2006600" y="4689475"/>
            <a:ext cx="49974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algn="ctr" eaLnBrk="1" hangingPunct="1"/>
            <a:r>
              <a:rPr lang="cs-CZ" altLang="cs-CZ"/>
              <a:t>České vysoké učení technické v Praze, </a:t>
            </a:r>
          </a:p>
          <a:p>
            <a:pPr algn="ctr" eaLnBrk="1" hangingPunct="1"/>
            <a:r>
              <a:rPr lang="cs-CZ" altLang="cs-CZ"/>
              <a:t>Fakulta elektrotechnická</a:t>
            </a:r>
            <a:r>
              <a:rPr lang="cs-CZ" altLang="cs-CZ">
                <a:solidFill>
                  <a:srgbClr val="3399FF"/>
                </a:solidFill>
              </a:rPr>
              <a:t> </a:t>
            </a:r>
          </a:p>
        </p:txBody>
      </p:sp>
      <p:pic>
        <p:nvPicPr>
          <p:cNvPr id="41988" name="Picture 11" descr="logo_cv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3608388"/>
            <a:ext cx="989013" cy="7540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Přímá spojovací čára 4"/>
          <p:cNvCxnSpPr/>
          <p:nvPr/>
        </p:nvCxnSpPr>
        <p:spPr>
          <a:xfrm>
            <a:off x="431800" y="714375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431800" y="6215063"/>
            <a:ext cx="8280400" cy="0"/>
          </a:xfrm>
          <a:prstGeom prst="line">
            <a:avLst/>
          </a:prstGeom>
          <a:ln>
            <a:solidFill>
              <a:srgbClr val="8F91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1" name="TextovéPole 12"/>
          <p:cNvSpPr txBox="1">
            <a:spLocks noChangeArrowheads="1"/>
          </p:cNvSpPr>
          <p:nvPr/>
        </p:nvSpPr>
        <p:spPr bwMode="auto">
          <a:xfrm>
            <a:off x="431800" y="6264275"/>
            <a:ext cx="1935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defRPr>
            </a:lvl9pPr>
          </a:lstStyle>
          <a:p>
            <a:pPr eaLnBrk="1" hangingPunct="1"/>
            <a:r>
              <a:rPr lang="cs-CZ" altLang="cs-CZ" sz="1400">
                <a:solidFill>
                  <a:srgbClr val="3399FF"/>
                </a:solidFill>
              </a:rPr>
              <a:t>ČVUT FEL, Praha</a:t>
            </a:r>
          </a:p>
        </p:txBody>
      </p:sp>
      <p:pic>
        <p:nvPicPr>
          <p:cNvPr id="41992" name="Picture 11" descr="logo_cv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264275"/>
            <a:ext cx="5207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4508</TotalTime>
  <Words>2445</Words>
  <Application>Microsoft Office PowerPoint</Application>
  <PresentationFormat>Předvádění na obrazovce (4:3)</PresentationFormat>
  <Paragraphs>812</Paragraphs>
  <Slides>40</Slides>
  <Notes>40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40</vt:i4>
      </vt:variant>
    </vt:vector>
  </HeadingPairs>
  <TitlesOfParts>
    <vt:vector size="51" baseType="lpstr">
      <vt:lpstr>Arial</vt:lpstr>
      <vt:lpstr>Symbol</vt:lpstr>
      <vt:lpstr>Calibri</vt:lpstr>
      <vt:lpstr>Times New Roman</vt:lpstr>
      <vt:lpstr>Wingdings</vt:lpstr>
      <vt:lpstr>Arial Unicode MS</vt:lpstr>
      <vt:lpstr>MT Extra</vt:lpstr>
      <vt:lpstr>Wingdings 2</vt:lpstr>
      <vt:lpstr>Motiv sady Office</vt:lpstr>
      <vt:lpstr>Rovnice</vt:lpstr>
      <vt:lpstr>Editor rovnic 3.0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Barbora Topinková</dc:creator>
  <cp:lastModifiedBy>Theodor</cp:lastModifiedBy>
  <cp:revision>202</cp:revision>
  <dcterms:created xsi:type="dcterms:W3CDTF">2011-02-28T09:30:10Z</dcterms:created>
  <dcterms:modified xsi:type="dcterms:W3CDTF">2018-05-02T09:16:32Z</dcterms:modified>
</cp:coreProperties>
</file>