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handoutMasterIdLst>
    <p:handoutMasterId r:id="rId70"/>
  </p:handoutMasterIdLst>
  <p:sldIdLst>
    <p:sldId id="257" r:id="rId2"/>
    <p:sldId id="315" r:id="rId3"/>
    <p:sldId id="316" r:id="rId4"/>
    <p:sldId id="317" r:id="rId5"/>
    <p:sldId id="471" r:id="rId6"/>
    <p:sldId id="472" r:id="rId7"/>
    <p:sldId id="473" r:id="rId8"/>
    <p:sldId id="325" r:id="rId9"/>
    <p:sldId id="474" r:id="rId10"/>
    <p:sldId id="342" r:id="rId11"/>
    <p:sldId id="343" r:id="rId12"/>
    <p:sldId id="347" r:id="rId13"/>
    <p:sldId id="367" r:id="rId14"/>
    <p:sldId id="310" r:id="rId15"/>
    <p:sldId id="297" r:id="rId16"/>
    <p:sldId id="354" r:id="rId17"/>
    <p:sldId id="364" r:id="rId18"/>
    <p:sldId id="308" r:id="rId19"/>
    <p:sldId id="366" r:id="rId20"/>
    <p:sldId id="307" r:id="rId21"/>
    <p:sldId id="299" r:id="rId22"/>
    <p:sldId id="300" r:id="rId23"/>
    <p:sldId id="301" r:id="rId24"/>
    <p:sldId id="295" r:id="rId25"/>
    <p:sldId id="361" r:id="rId26"/>
    <p:sldId id="359" r:id="rId27"/>
    <p:sldId id="360" r:id="rId28"/>
    <p:sldId id="362" r:id="rId29"/>
    <p:sldId id="358" r:id="rId30"/>
    <p:sldId id="305" r:id="rId31"/>
    <p:sldId id="306" r:id="rId32"/>
    <p:sldId id="363" r:id="rId33"/>
    <p:sldId id="370" r:id="rId34"/>
    <p:sldId id="260" r:id="rId35"/>
    <p:sldId id="261" r:id="rId36"/>
    <p:sldId id="270" r:id="rId37"/>
    <p:sldId id="271" r:id="rId38"/>
    <p:sldId id="276" r:id="rId39"/>
    <p:sldId id="277" r:id="rId40"/>
    <p:sldId id="280" r:id="rId41"/>
    <p:sldId id="281" r:id="rId42"/>
    <p:sldId id="282" r:id="rId43"/>
    <p:sldId id="356" r:id="rId44"/>
    <p:sldId id="357" r:id="rId45"/>
    <p:sldId id="350" r:id="rId46"/>
    <p:sldId id="351" r:id="rId47"/>
    <p:sldId id="336" r:id="rId48"/>
    <p:sldId id="337" r:id="rId49"/>
    <p:sldId id="338" r:id="rId50"/>
    <p:sldId id="365" r:id="rId51"/>
    <p:sldId id="339" r:id="rId52"/>
    <p:sldId id="368" r:id="rId53"/>
    <p:sldId id="352" r:id="rId54"/>
    <p:sldId id="353" r:id="rId55"/>
    <p:sldId id="371" r:id="rId56"/>
    <p:sldId id="329" r:id="rId57"/>
    <p:sldId id="330" r:id="rId58"/>
    <p:sldId id="331" r:id="rId59"/>
    <p:sldId id="334" r:id="rId60"/>
    <p:sldId id="423" r:id="rId61"/>
    <p:sldId id="424" r:id="rId62"/>
    <p:sldId id="425" r:id="rId63"/>
    <p:sldId id="426" r:id="rId64"/>
    <p:sldId id="427" r:id="rId65"/>
    <p:sldId id="428" r:id="rId66"/>
    <p:sldId id="429" r:id="rId67"/>
    <p:sldId id="430" r:id="rId68"/>
    <p:sldId id="431" r:id="rId6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009900"/>
    <a:srgbClr val="FFFF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62" autoAdjust="0"/>
    <p:restoredTop sz="94660"/>
  </p:normalViewPr>
  <p:slideViewPr>
    <p:cSldViewPr>
      <p:cViewPr>
        <p:scale>
          <a:sx n="80" d="100"/>
          <a:sy n="80" d="100"/>
        </p:scale>
        <p:origin x="-1830" y="-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2250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77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77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77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D8EB334-D7E9-4E8A-A1F5-F8CFD1E21F9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3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4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5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9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10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11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12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13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14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15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16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17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18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70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19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20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21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22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23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24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25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26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27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28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29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30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31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32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33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34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66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67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76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77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90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91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92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93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94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95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96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97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98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99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0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1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2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3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4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5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6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7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8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9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10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11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12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13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14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15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16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17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18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19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20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21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22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23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24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25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26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27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28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29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30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31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32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33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34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35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36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37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38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39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40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41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42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43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44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45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46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47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48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49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0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1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2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4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5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6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7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8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60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61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62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63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64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65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66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67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68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69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70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71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72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73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74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75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76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77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78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79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80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81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82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83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84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85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86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87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88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89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90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91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92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93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94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95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96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97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98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99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00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01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02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03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04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05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06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07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08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09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10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11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12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13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14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15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16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217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</p:grpSp>
      <p:sp>
        <p:nvSpPr>
          <p:cNvPr id="218" name="Text Box 223"/>
          <p:cNvSpPr txBox="1">
            <a:spLocks noChangeArrowheads="1"/>
          </p:cNvSpPr>
          <p:nvPr userDrawn="1"/>
        </p:nvSpPr>
        <p:spPr bwMode="auto">
          <a:xfrm>
            <a:off x="755650" y="115888"/>
            <a:ext cx="75612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cs-CZ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emens Sans" pitchFamily="2" charset="0"/>
              </a:rPr>
              <a:t>Ochrany v PRE</a:t>
            </a:r>
          </a:p>
        </p:txBody>
      </p:sp>
      <p:sp>
        <p:nvSpPr>
          <p:cNvPr id="219" name="Line 224"/>
          <p:cNvSpPr>
            <a:spLocks noChangeShapeType="1"/>
          </p:cNvSpPr>
          <p:nvPr userDrawn="1"/>
        </p:nvSpPr>
        <p:spPr bwMode="auto">
          <a:xfrm>
            <a:off x="323850" y="549275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ransition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  <p:transition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</p:spTree>
  </p:cSld>
  <p:clrMapOvr>
    <a:masterClrMapping/>
  </p:clrMapOvr>
  <p:transition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  <p:transition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  <p:transition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cs-CZ" noProof="0" smtClean="0"/>
          </a:p>
        </p:txBody>
      </p:sp>
    </p:spTree>
  </p:cSld>
  <p:clrMapOvr>
    <a:masterClrMapping/>
  </p:clrMapOvr>
  <p:transition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159747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48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49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0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1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2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3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4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5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6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7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8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9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0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1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2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3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4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5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6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7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8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9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0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1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2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3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4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5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6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7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8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>
                <a:defRPr/>
              </a:pPr>
              <a:endParaRPr 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9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80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81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82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83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84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85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86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87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88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89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90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91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92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93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94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95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96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97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98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799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00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01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02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03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04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05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06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07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08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09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10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11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12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13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14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15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16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17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18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19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20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21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22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23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24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25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26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27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28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29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30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31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32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33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34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35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36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37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38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39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40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41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42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43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44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45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46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47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48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49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50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51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52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53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54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55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56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57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58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59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60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61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62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63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64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65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66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67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68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69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70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71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72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73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74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75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76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77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78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79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80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81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82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83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84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85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86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87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88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89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90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91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92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93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94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95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96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97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98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899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00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01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02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03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04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05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06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07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08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09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10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11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12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13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14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15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16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17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18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19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20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21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22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23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24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25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26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27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28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29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30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31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32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33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34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35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36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37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38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39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40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41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42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43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44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45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46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47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48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49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50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51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52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53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54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55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56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57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58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59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60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9961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6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</p:sldLayoutIdLst>
  <p:transition>
    <p:pull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7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7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6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42.wmf"/><Relationship Id="rId3" Type="http://schemas.openxmlformats.org/officeDocument/2006/relationships/image" Target="../media/image38.wmf"/><Relationship Id="rId7" Type="http://schemas.openxmlformats.org/officeDocument/2006/relationships/oleObject" Target="../embeddings/oleObject7.bin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11.bin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39.wmf"/><Relationship Id="rId9" Type="http://schemas.openxmlformats.org/officeDocument/2006/relationships/oleObject" Target="../embeddings/oleObject9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1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Graf_aplikace_Microsoft_Office_Excel2.xls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3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4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_aplikace_Microsoft_Office_Excel5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58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6.bin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6" name="Rectangle 8"/>
          <p:cNvSpPr>
            <a:spLocks noChangeArrowheads="1"/>
          </p:cNvSpPr>
          <p:nvPr/>
        </p:nvSpPr>
        <p:spPr bwMode="auto">
          <a:xfrm>
            <a:off x="468313" y="549275"/>
            <a:ext cx="7704137" cy="331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cs-CZ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cs-CZ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cs-CZ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cs-CZ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Ochrany </a:t>
            </a:r>
            <a:r>
              <a:rPr lang="cs-CZ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 </a:t>
            </a:r>
            <a:r>
              <a:rPr lang="cs-CZ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distribučním systému</a:t>
            </a:r>
            <a:endParaRPr lang="en-GB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2565400"/>
            <a:ext cx="8229600" cy="4525963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41338" indent="-541338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Monitorují provozní stav chráněného zařízení.</a:t>
            </a:r>
          </a:p>
          <a:p>
            <a:pPr marL="541338" indent="-541338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2000" smtClean="0"/>
          </a:p>
          <a:p>
            <a:pPr marL="541338" indent="-541338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Provádí zásah, pokud chráněný objekt přejde z normálního stavu do stavu poruchového.</a:t>
            </a:r>
          </a:p>
        </p:txBody>
      </p:sp>
      <p:sp>
        <p:nvSpPr>
          <p:cNvPr id="242692" name="Rectangle 4"/>
          <p:cNvSpPr>
            <a:spLocks noChangeArrowheads="1"/>
          </p:cNvSpPr>
          <p:nvPr/>
        </p:nvSpPr>
        <p:spPr bwMode="auto">
          <a:xfrm>
            <a:off x="755650" y="476250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4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Ochrany elektroenergetických zařízení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549275"/>
            <a:ext cx="8229600" cy="1143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cs-CZ" smtClean="0">
                <a:solidFill>
                  <a:srgbClr val="FFFF00"/>
                </a:solidFill>
              </a:rPr>
              <a:t>Poruchové stavy v rozvodu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27313" y="1844675"/>
            <a:ext cx="4176712" cy="4525963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46100" indent="-546100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Zkraty</a:t>
            </a:r>
          </a:p>
          <a:p>
            <a:pPr marL="546100" indent="-546100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Přetížení</a:t>
            </a:r>
          </a:p>
          <a:p>
            <a:pPr marL="546100" indent="-546100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Přepětí</a:t>
            </a:r>
          </a:p>
          <a:p>
            <a:pPr marL="546100" indent="-546100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Podpětí</a:t>
            </a:r>
          </a:p>
          <a:p>
            <a:pPr marL="546100" indent="-546100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Pokles kmitočtu</a:t>
            </a:r>
          </a:p>
          <a:p>
            <a:pPr marL="546100" indent="-546100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Zvýšení kmitočtu</a:t>
            </a:r>
          </a:p>
          <a:p>
            <a:pPr marL="546100" indent="-546100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Zemní spojení</a:t>
            </a:r>
            <a:endParaRPr lang="cs-CZ" sz="360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333375"/>
            <a:ext cx="6119813" cy="1143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cs-CZ" smtClean="0">
                <a:solidFill>
                  <a:srgbClr val="FFFF00"/>
                </a:solidFill>
              </a:rPr>
              <a:t>Druhy a charakteristiky ochran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916113"/>
            <a:ext cx="8229600" cy="3313112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46100" indent="-546100" eaLnBrk="1" hangingPunct="1">
              <a:buClr>
                <a:srgbClr val="FF9933"/>
              </a:buClr>
              <a:buFont typeface="Wingdings" pitchFamily="2" charset="2"/>
              <a:buChar char="¯"/>
              <a:defRPr/>
            </a:pPr>
            <a:r>
              <a:rPr lang="cs-CZ" smtClean="0">
                <a:solidFill>
                  <a:srgbClr val="FFFF00"/>
                </a:solidFill>
              </a:rPr>
              <a:t>Elektrické</a:t>
            </a:r>
            <a:r>
              <a:rPr lang="cs-CZ" smtClean="0"/>
              <a:t> - sledují tyto veličiny: Proud, napětí, fázi, frekvenci, …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150938" y="2995613"/>
            <a:ext cx="7561262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cs-CZ" sz="3200">
                <a:latin typeface="Arial Narrow" pitchFamily="34" charset="0"/>
              </a:rPr>
              <a:t>Ochrany nadproudové, nad / podpěťové, impedanční - distanční, frekvenční, rozdílové, srovnávací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187450" y="5732463"/>
            <a:ext cx="6048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cs-CZ" sz="3200">
                <a:latin typeface="Arial Narrow" pitchFamily="34" charset="0"/>
              </a:rPr>
              <a:t>Buchholzovo relé, záblesková ochrana</a:t>
            </a:r>
          </a:p>
        </p:txBody>
      </p:sp>
      <p:sp>
        <p:nvSpPr>
          <p:cNvPr id="244742" name="Rectangle 6"/>
          <p:cNvSpPr>
            <a:spLocks noChangeArrowheads="1"/>
          </p:cNvSpPr>
          <p:nvPr/>
        </p:nvSpPr>
        <p:spPr bwMode="auto">
          <a:xfrm>
            <a:off x="611188" y="4652963"/>
            <a:ext cx="82296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46100" indent="-546100">
              <a:spcBef>
                <a:spcPct val="20000"/>
              </a:spcBef>
              <a:buClr>
                <a:srgbClr val="FF9933"/>
              </a:buClr>
              <a:buFont typeface="Wingdings" pitchFamily="2" charset="2"/>
              <a:buChar char="¯"/>
              <a:defRPr/>
            </a:pPr>
            <a: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Neelektrické</a:t>
            </a:r>
            <a:r>
              <a:rPr lang="cs-CZ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 - sledují např. tlak plynu, intenzitu světla, …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cs-CZ" sz="4000" smtClean="0">
                <a:solidFill>
                  <a:srgbClr val="FFFF00"/>
                </a:solidFill>
              </a:rPr>
              <a:t>Rozdělení ochran</a:t>
            </a:r>
            <a:br>
              <a:rPr lang="cs-CZ" sz="4000" smtClean="0">
                <a:solidFill>
                  <a:srgbClr val="FFFF00"/>
                </a:solidFill>
              </a:rPr>
            </a:br>
            <a:r>
              <a:rPr lang="cs-CZ" sz="4000" smtClean="0">
                <a:solidFill>
                  <a:srgbClr val="FFFF00"/>
                </a:solidFill>
              </a:rPr>
              <a:t>dle funkčního principu</a:t>
            </a:r>
          </a:p>
        </p:txBody>
      </p:sp>
      <p:graphicFrame>
        <p:nvGraphicFramePr>
          <p:cNvPr id="472111" name="Group 47"/>
          <p:cNvGraphicFramePr>
            <a:graphicFrameLocks noGrp="1"/>
          </p:cNvGraphicFramePr>
          <p:nvPr>
            <p:ph idx="1"/>
          </p:nvPr>
        </p:nvGraphicFramePr>
        <p:xfrm>
          <a:off x="1331913" y="2420938"/>
          <a:ext cx="6418262" cy="3352800"/>
        </p:xfrm>
        <a:graphic>
          <a:graphicData uri="http://schemas.openxmlformats.org/drawingml/2006/table">
            <a:tbl>
              <a:tblPr/>
              <a:tblGrid>
                <a:gridCol w="3209925"/>
                <a:gridCol w="3208337"/>
              </a:tblGrid>
              <a:tr h="20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Ochrana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Sledovaná veličina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nadproudová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proud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napěťová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napětí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distanční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impedance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rozdílová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rozdíl proudů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srovnávací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rozdíl fáze proudů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wattová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činný výkon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jalová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jalový výkon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frekvenční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kmitočet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při nesymetrii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zpětný proud nebo napětí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cs-CZ" sz="4000" smtClean="0">
                <a:solidFill>
                  <a:srgbClr val="FFFF00"/>
                </a:solidFill>
              </a:rPr>
              <a:t>Rozdělení ochran</a:t>
            </a:r>
            <a:br>
              <a:rPr lang="cs-CZ" sz="4000" smtClean="0">
                <a:solidFill>
                  <a:srgbClr val="FFFF00"/>
                </a:solidFill>
              </a:rPr>
            </a:br>
            <a:r>
              <a:rPr lang="cs-CZ" sz="4000" smtClean="0">
                <a:solidFill>
                  <a:srgbClr val="FFFF00"/>
                </a:solidFill>
              </a:rPr>
              <a:t>dle doby působení</a:t>
            </a:r>
          </a:p>
        </p:txBody>
      </p:sp>
      <p:sp>
        <p:nvSpPr>
          <p:cNvPr id="474151" name="Rectangle 39"/>
          <p:cNvSpPr>
            <a:spLocks noChangeArrowheads="1"/>
          </p:cNvSpPr>
          <p:nvPr/>
        </p:nvSpPr>
        <p:spPr bwMode="auto">
          <a:xfrm>
            <a:off x="2484438" y="2708275"/>
            <a:ext cx="4176712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46100" indent="-54610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Mžiková</a:t>
            </a:r>
          </a:p>
          <a:p>
            <a:pPr marL="546100" indent="-54610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Časově nezávislá</a:t>
            </a:r>
          </a:p>
          <a:p>
            <a:pPr marL="546100" indent="-54610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Časově závislá</a:t>
            </a:r>
            <a:endParaRPr lang="cs-CZ" sz="36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cs-CZ" sz="4000" smtClean="0">
                <a:solidFill>
                  <a:srgbClr val="FFFF00"/>
                </a:solidFill>
              </a:rPr>
              <a:t>Rozdělení ochran</a:t>
            </a:r>
            <a:br>
              <a:rPr lang="cs-CZ" sz="4000" smtClean="0">
                <a:solidFill>
                  <a:srgbClr val="FFFF00"/>
                </a:solidFill>
              </a:rPr>
            </a:br>
            <a:r>
              <a:rPr lang="cs-CZ" sz="4000" smtClean="0">
                <a:solidFill>
                  <a:srgbClr val="FFFF00"/>
                </a:solidFill>
              </a:rPr>
              <a:t>dle konstrukce</a:t>
            </a:r>
          </a:p>
        </p:txBody>
      </p:sp>
      <p:sp>
        <p:nvSpPr>
          <p:cNvPr id="475139" name="Rectangle 3"/>
          <p:cNvSpPr>
            <a:spLocks noChangeArrowheads="1"/>
          </p:cNvSpPr>
          <p:nvPr/>
        </p:nvSpPr>
        <p:spPr bwMode="auto">
          <a:xfrm>
            <a:off x="1692275" y="2708275"/>
            <a:ext cx="6192838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46100" indent="-54610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Elektromechanická</a:t>
            </a:r>
          </a:p>
          <a:p>
            <a:pPr marL="546100" indent="-54610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Tranzistorová (polovodičová)</a:t>
            </a:r>
          </a:p>
          <a:p>
            <a:pPr marL="546100" indent="-54610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Digitální</a:t>
            </a:r>
            <a:endParaRPr lang="cs-CZ" sz="36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333375"/>
            <a:ext cx="8229600" cy="1143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cs-CZ" smtClean="0">
                <a:solidFill>
                  <a:srgbClr val="FFFF00"/>
                </a:solidFill>
              </a:rPr>
              <a:t>Rozdělení chráněného</a:t>
            </a:r>
            <a:br>
              <a:rPr lang="cs-CZ" smtClean="0">
                <a:solidFill>
                  <a:srgbClr val="FFFF00"/>
                </a:solidFill>
              </a:rPr>
            </a:br>
            <a:r>
              <a:rPr lang="cs-CZ" smtClean="0">
                <a:solidFill>
                  <a:srgbClr val="FFFF00"/>
                </a:solidFill>
              </a:rPr>
              <a:t>zařízení - obecně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71775" y="2060575"/>
            <a:ext cx="3887788" cy="44640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Generátory</a:t>
            </a:r>
          </a:p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Motory</a:t>
            </a:r>
          </a:p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Transformátory</a:t>
            </a:r>
          </a:p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Přípojnice</a:t>
            </a:r>
          </a:p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Vedení</a:t>
            </a:r>
          </a:p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Kabely</a:t>
            </a:r>
          </a:p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Troleje</a:t>
            </a:r>
          </a:p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Vypínače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333375"/>
            <a:ext cx="8229600" cy="1143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cs-CZ" smtClean="0">
                <a:solidFill>
                  <a:srgbClr val="FFFF00"/>
                </a:solidFill>
              </a:rPr>
              <a:t>Rozdělení chráněného </a:t>
            </a:r>
            <a:br>
              <a:rPr lang="cs-CZ" smtClean="0">
                <a:solidFill>
                  <a:srgbClr val="FFFF00"/>
                </a:solidFill>
              </a:rPr>
            </a:br>
            <a:r>
              <a:rPr lang="cs-CZ" smtClean="0">
                <a:solidFill>
                  <a:srgbClr val="FFFF00"/>
                </a:solidFill>
              </a:rPr>
              <a:t>zařízení v PRE</a:t>
            </a:r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2349500"/>
            <a:ext cx="6119812" cy="3455988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46100" indent="-546100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z="3600" smtClean="0"/>
              <a:t> Vedení 110 kV</a:t>
            </a:r>
          </a:p>
          <a:p>
            <a:pPr marL="546100" indent="-546100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z="3600" smtClean="0"/>
              <a:t> Rozvodny 110 kV</a:t>
            </a:r>
          </a:p>
          <a:p>
            <a:pPr marL="546100" indent="-546100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z="3600" smtClean="0"/>
              <a:t> Transformace 110/22 kV</a:t>
            </a:r>
          </a:p>
          <a:p>
            <a:pPr marL="546100" indent="-546100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z="3600" smtClean="0"/>
              <a:t> Rozvodny 22 kV</a:t>
            </a:r>
          </a:p>
          <a:p>
            <a:pPr marL="546100" indent="-546100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z="3600" smtClean="0"/>
              <a:t> Vedení 22 kV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8" name="Rectangle 4"/>
          <p:cNvSpPr>
            <a:spLocks noChangeArrowheads="1"/>
          </p:cNvSpPr>
          <p:nvPr/>
        </p:nvSpPr>
        <p:spPr bwMode="auto">
          <a:xfrm>
            <a:off x="611188" y="1196975"/>
            <a:ext cx="7921625" cy="54006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9600" cy="1143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cs-CZ" smtClean="0">
                <a:solidFill>
                  <a:srgbClr val="FFFF00"/>
                </a:solidFill>
              </a:rPr>
              <a:t>Chránění vedení 110 kV</a:t>
            </a:r>
          </a:p>
        </p:txBody>
      </p:sp>
      <p:pic>
        <p:nvPicPr>
          <p:cNvPr id="272387" name="Picture 3" descr="v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755650" y="1341438"/>
            <a:ext cx="7632700" cy="5145087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72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2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72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72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72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8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333375"/>
            <a:ext cx="8229600" cy="1143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cs-CZ" smtClean="0">
                <a:solidFill>
                  <a:srgbClr val="FFFF00"/>
                </a:solidFill>
              </a:rPr>
              <a:t>Chránění vedení 110 kV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475" y="2492375"/>
            <a:ext cx="7127875" cy="6477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-"/>
              <a:defRPr/>
            </a:pPr>
            <a:r>
              <a:rPr lang="cs-CZ" sz="2800" smtClean="0"/>
              <a:t>Povinně - srovnávací a distanční ochrana</a:t>
            </a:r>
          </a:p>
        </p:txBody>
      </p:sp>
      <p:sp>
        <p:nvSpPr>
          <p:cNvPr id="273412" name="Rectangle 4"/>
          <p:cNvSpPr>
            <a:spLocks noChangeArrowheads="1"/>
          </p:cNvSpPr>
          <p:nvPr/>
        </p:nvSpPr>
        <p:spPr bwMode="auto">
          <a:xfrm>
            <a:off x="971550" y="1700213"/>
            <a:ext cx="56896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¯"/>
              <a:defRPr/>
            </a:pPr>
            <a:r>
              <a:rPr lang="cs-CZ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cs-CZ" sz="360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Kabelové vedení</a:t>
            </a:r>
          </a:p>
        </p:txBody>
      </p:sp>
      <p:sp>
        <p:nvSpPr>
          <p:cNvPr id="273413" name="Rectangle 5"/>
          <p:cNvSpPr>
            <a:spLocks noChangeArrowheads="1"/>
          </p:cNvSpPr>
          <p:nvPr/>
        </p:nvSpPr>
        <p:spPr bwMode="auto">
          <a:xfrm>
            <a:off x="971550" y="3716338"/>
            <a:ext cx="5689600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¯"/>
              <a:defRPr/>
            </a:pPr>
            <a:r>
              <a:rPr lang="cs-CZ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cs-CZ" sz="360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Venkovní vedení</a:t>
            </a:r>
          </a:p>
        </p:txBody>
      </p:sp>
      <p:sp>
        <p:nvSpPr>
          <p:cNvPr id="273414" name="Rectangle 6"/>
          <p:cNvSpPr>
            <a:spLocks noChangeArrowheads="1"/>
          </p:cNvSpPr>
          <p:nvPr/>
        </p:nvSpPr>
        <p:spPr bwMode="auto">
          <a:xfrm>
            <a:off x="1260475" y="4435475"/>
            <a:ext cx="5616575" cy="14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cs-CZ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Povinně - distanční ochrana</a:t>
            </a:r>
          </a:p>
        </p:txBody>
      </p:sp>
      <p:sp>
        <p:nvSpPr>
          <p:cNvPr id="273415" name="Rectangle 7"/>
          <p:cNvSpPr>
            <a:spLocks noChangeArrowheads="1"/>
          </p:cNvSpPr>
          <p:nvPr/>
        </p:nvSpPr>
        <p:spPr bwMode="auto">
          <a:xfrm>
            <a:off x="1260475" y="5084763"/>
            <a:ext cx="518477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cs-CZ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Doplňkově - srovnávací nebo </a:t>
            </a:r>
          </a:p>
        </p:txBody>
      </p:sp>
      <p:sp>
        <p:nvSpPr>
          <p:cNvPr id="273416" name="Rectangle 8"/>
          <p:cNvSpPr>
            <a:spLocks noChangeArrowheads="1"/>
          </p:cNvSpPr>
          <p:nvPr/>
        </p:nvSpPr>
        <p:spPr bwMode="auto">
          <a:xfrm>
            <a:off x="3419475" y="5516563"/>
            <a:ext cx="4321175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cs-CZ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další distanční ochrana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5" name="Rectangle 3"/>
          <p:cNvSpPr>
            <a:spLocks noChangeArrowheads="1"/>
          </p:cNvSpPr>
          <p:nvPr/>
        </p:nvSpPr>
        <p:spPr bwMode="auto">
          <a:xfrm>
            <a:off x="1116013" y="2276475"/>
            <a:ext cx="7056437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¯"/>
              <a:defRPr/>
            </a:pPr>
            <a:r>
              <a:rPr lang="cs-CZ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cs-CZ" sz="3500">
                <a:effectLst>
                  <a:outerShdw blurRad="38100" dist="38100" dir="2700000" algn="tl">
                    <a:srgbClr val="000000"/>
                  </a:outerShdw>
                </a:effectLst>
              </a:rPr>
              <a:t>Hlavní a záložní cívky vypínače</a:t>
            </a:r>
          </a:p>
        </p:txBody>
      </p:sp>
      <p:sp>
        <p:nvSpPr>
          <p:cNvPr id="274436" name="Rectangle 4"/>
          <p:cNvSpPr>
            <a:spLocks noChangeArrowheads="1"/>
          </p:cNvSpPr>
          <p:nvPr/>
        </p:nvSpPr>
        <p:spPr bwMode="auto">
          <a:xfrm>
            <a:off x="1260475" y="4005263"/>
            <a:ext cx="6551613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cs-CZ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zpravidla integrována do distančních ochran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Tx/>
              <a:buChar char="-"/>
              <a:defRPr/>
            </a:pPr>
            <a:endParaRPr lang="cs-CZ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4437" name="Rectangle 5"/>
          <p:cNvSpPr>
            <a:spLocks noChangeArrowheads="1"/>
          </p:cNvSpPr>
          <p:nvPr/>
        </p:nvSpPr>
        <p:spPr bwMode="auto">
          <a:xfrm>
            <a:off x="468313" y="1196975"/>
            <a:ext cx="82296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350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Prostředky ke zvýšení spolehlivosti</a:t>
            </a:r>
          </a:p>
        </p:txBody>
      </p:sp>
      <p:sp>
        <p:nvSpPr>
          <p:cNvPr id="274438" name="Rectangle 6"/>
          <p:cNvSpPr>
            <a:spLocks noChangeArrowheads="1"/>
          </p:cNvSpPr>
          <p:nvPr/>
        </p:nvSpPr>
        <p:spPr bwMode="auto">
          <a:xfrm>
            <a:off x="1116013" y="3357563"/>
            <a:ext cx="65532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¯"/>
              <a:defRPr/>
            </a:pPr>
            <a:r>
              <a:rPr lang="cs-CZ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cs-CZ" sz="3500">
                <a:effectLst>
                  <a:outerShdw blurRad="38100" dist="38100" dir="2700000" algn="tl">
                    <a:srgbClr val="000000"/>
                  </a:outerShdw>
                </a:effectLst>
              </a:rPr>
              <a:t>Automatika selhání vypínače</a:t>
            </a:r>
          </a:p>
        </p:txBody>
      </p:sp>
      <p:sp>
        <p:nvSpPr>
          <p:cNvPr id="274439" name="Rectangle 7"/>
          <p:cNvSpPr>
            <a:spLocks noChangeArrowheads="1"/>
          </p:cNvSpPr>
          <p:nvPr/>
        </p:nvSpPr>
        <p:spPr bwMode="auto">
          <a:xfrm>
            <a:off x="1116013" y="4870450"/>
            <a:ext cx="67691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¯"/>
              <a:defRPr/>
            </a:pPr>
            <a:r>
              <a:rPr lang="cs-CZ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cs-CZ" sz="3500">
                <a:effectLst>
                  <a:outerShdw blurRad="38100" dist="38100" dir="2700000" algn="tl">
                    <a:srgbClr val="000000"/>
                  </a:outerShdw>
                </a:effectLst>
              </a:rPr>
              <a:t>Automatika opětného zapnutí</a:t>
            </a:r>
          </a:p>
        </p:txBody>
      </p:sp>
      <p:sp>
        <p:nvSpPr>
          <p:cNvPr id="274440" name="Rectangle 8"/>
          <p:cNvSpPr>
            <a:spLocks noChangeArrowheads="1"/>
          </p:cNvSpPr>
          <p:nvPr/>
        </p:nvSpPr>
        <p:spPr bwMode="auto">
          <a:xfrm>
            <a:off x="1260475" y="5518150"/>
            <a:ext cx="6551613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cs-CZ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součástí distančních i srovnávacích ochran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Tx/>
              <a:buChar char="-"/>
              <a:defRPr/>
            </a:pPr>
            <a:endParaRPr lang="cs-CZ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4441" name="Rectangle 9"/>
          <p:cNvSpPr>
            <a:spLocks noChangeArrowheads="1"/>
          </p:cNvSpPr>
          <p:nvPr/>
        </p:nvSpPr>
        <p:spPr bwMode="auto">
          <a:xfrm>
            <a:off x="468313" y="3333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4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Chránění vedení 110 kV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ChangeArrowheads="1"/>
          </p:cNvSpPr>
          <p:nvPr/>
        </p:nvSpPr>
        <p:spPr bwMode="auto">
          <a:xfrm>
            <a:off x="900113" y="188913"/>
            <a:ext cx="4319587" cy="64801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435600" y="2133600"/>
            <a:ext cx="3313113" cy="1143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cs-CZ" sz="4000" smtClean="0">
                <a:solidFill>
                  <a:srgbClr val="FFFF00"/>
                </a:solidFill>
              </a:rPr>
              <a:t>Ochrany</a:t>
            </a:r>
            <a:br>
              <a:rPr lang="cs-CZ" sz="4000" smtClean="0">
                <a:solidFill>
                  <a:srgbClr val="FFFF00"/>
                </a:solidFill>
              </a:rPr>
            </a:br>
            <a:r>
              <a:rPr lang="cs-CZ" sz="4000" smtClean="0">
                <a:solidFill>
                  <a:srgbClr val="FFFF00"/>
                </a:solidFill>
              </a:rPr>
              <a:t>vedení</a:t>
            </a:r>
            <a:br>
              <a:rPr lang="cs-CZ" sz="4000" smtClean="0">
                <a:solidFill>
                  <a:srgbClr val="FFFF00"/>
                </a:solidFill>
              </a:rPr>
            </a:br>
            <a:r>
              <a:rPr lang="cs-CZ" sz="4000" smtClean="0">
                <a:solidFill>
                  <a:srgbClr val="FFFF00"/>
                </a:solidFill>
              </a:rPr>
              <a:t>110 kV</a:t>
            </a:r>
          </a:p>
        </p:txBody>
      </p:sp>
      <p:pic>
        <p:nvPicPr>
          <p:cNvPr id="15364" name="Picture 6" descr="P404224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333375"/>
            <a:ext cx="4038600" cy="3022600"/>
          </a:xfrm>
          <a:noFill/>
          <a:ln>
            <a:miter lim="800000"/>
            <a:headEnd/>
            <a:tailEnd/>
          </a:ln>
        </p:spPr>
      </p:pic>
      <p:pic>
        <p:nvPicPr>
          <p:cNvPr id="15365" name="Picture 8" descr="P404225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3500438"/>
            <a:ext cx="4038600" cy="302260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1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1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5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827088" y="1557338"/>
            <a:ext cx="75612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200"/>
              <a:t>Distanční chránění je využíváno zejména pro chránění vedení zvn a vvn, výjimečně vn.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900113" y="2420938"/>
            <a:ext cx="1223962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200"/>
              <a:t>Výhody: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411413" y="2420938"/>
            <a:ext cx="3529012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cs-CZ" sz="2200"/>
              <a:t>  selektivní nastavení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2200"/>
              <a:t>  vzdálené zálohování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2200"/>
              <a:t>  měření z jednoho místa</a:t>
            </a:r>
          </a:p>
        </p:txBody>
      </p:sp>
      <p:sp>
        <p:nvSpPr>
          <p:cNvPr id="241669" name="Rectangle 5"/>
          <p:cNvSpPr>
            <a:spLocks noChangeArrowheads="1"/>
          </p:cNvSpPr>
          <p:nvPr/>
        </p:nvSpPr>
        <p:spPr bwMode="auto">
          <a:xfrm>
            <a:off x="755650" y="4148138"/>
            <a:ext cx="7632700" cy="223202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4167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4437063"/>
            <a:ext cx="7058025" cy="17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1671" name="Rectangle 7"/>
          <p:cNvSpPr>
            <a:spLocks noChangeArrowheads="1"/>
          </p:cNvSpPr>
          <p:nvPr/>
        </p:nvSpPr>
        <p:spPr bwMode="auto">
          <a:xfrm>
            <a:off x="539750" y="6921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4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Princip distanční ochrany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3"/>
          <p:cNvGraphicFramePr>
            <a:graphicFrameLocks noChangeAspect="1"/>
          </p:cNvGraphicFramePr>
          <p:nvPr/>
        </p:nvGraphicFramePr>
        <p:xfrm>
          <a:off x="2916238" y="4868863"/>
          <a:ext cx="3006725" cy="1598612"/>
        </p:xfrm>
        <a:graphic>
          <a:graphicData uri="http://schemas.openxmlformats.org/presentationml/2006/ole">
            <p:oleObj spid="_x0000_s17410" name="Equation" r:id="rId3" imgW="1816100" imgH="939800" progId="Equation.DSMT4">
              <p:embed/>
            </p:oleObj>
          </a:graphicData>
        </a:graphic>
      </p:graphicFrame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468313" y="1412875"/>
            <a:ext cx="8207375" cy="3167063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1741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1628775"/>
            <a:ext cx="785495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1260475" y="836613"/>
            <a:ext cx="6624638" cy="5113337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79388" y="6165850"/>
            <a:ext cx="87137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>
                <a:solidFill>
                  <a:srgbClr val="FFFF00"/>
                </a:solidFill>
              </a:rPr>
              <a:t>Připojení distanční ochrany k sekundárním obvodům přístrojových transformátorů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052513"/>
            <a:ext cx="5761038" cy="466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4" name="Rectangle 4"/>
          <p:cNvSpPr>
            <a:spLocks noChangeArrowheads="1"/>
          </p:cNvSpPr>
          <p:nvPr/>
        </p:nvSpPr>
        <p:spPr bwMode="auto">
          <a:xfrm>
            <a:off x="1547813" y="765175"/>
            <a:ext cx="6119812" cy="54006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908050"/>
            <a:ext cx="5545138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1619250" y="6308725"/>
            <a:ext cx="5903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2000">
                <a:solidFill>
                  <a:srgbClr val="FFFF00"/>
                </a:solidFill>
              </a:rPr>
              <a:t>Charakteristika digitální distanční ochrany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3243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cs-CZ"/>
          </a:p>
        </p:txBody>
      </p:sp>
      <p:sp>
        <p:nvSpPr>
          <p:cNvPr id="239623" name="Rectangle 7"/>
          <p:cNvSpPr>
            <a:spLocks noChangeArrowheads="1"/>
          </p:cNvSpPr>
          <p:nvPr/>
        </p:nvSpPr>
        <p:spPr bwMode="auto">
          <a:xfrm>
            <a:off x="395288" y="1196975"/>
            <a:ext cx="8351837" cy="259080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048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484313"/>
            <a:ext cx="799147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85" name="Rectangle 9"/>
          <p:cNvSpPr>
            <a:spLocks noChangeArrowheads="1"/>
          </p:cNvSpPr>
          <p:nvPr/>
        </p:nvSpPr>
        <p:spPr bwMode="auto">
          <a:xfrm>
            <a:off x="1547813" y="4005263"/>
            <a:ext cx="6194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cs-CZ" sz="2000">
                <a:solidFill>
                  <a:srgbClr val="FFFF00"/>
                </a:solidFill>
              </a:rPr>
              <a:t>Selektivita v síti chráněné nadproudovými ochranami</a:t>
            </a:r>
            <a:r>
              <a:rPr lang="en-US" sz="200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0486" name="AutoShape 12"/>
          <p:cNvSpPr>
            <a:spLocks noChangeArrowheads="1"/>
          </p:cNvSpPr>
          <p:nvPr/>
        </p:nvSpPr>
        <p:spPr bwMode="auto">
          <a:xfrm>
            <a:off x="1403350" y="5229225"/>
            <a:ext cx="647700" cy="576263"/>
          </a:xfrm>
          <a:custGeom>
            <a:avLst/>
            <a:gdLst>
              <a:gd name="T0" fmla="*/ 14566503 w 21600"/>
              <a:gd name="T1" fmla="*/ 0 h 21600"/>
              <a:gd name="T2" fmla="*/ 0 w 21600"/>
              <a:gd name="T3" fmla="*/ 7687028 h 21600"/>
              <a:gd name="T4" fmla="*/ 14566503 w 21600"/>
              <a:gd name="T5" fmla="*/ 15374030 h 21600"/>
              <a:gd name="T6" fmla="*/ 19422004 w 21600"/>
              <a:gd name="T7" fmla="*/ 768702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487" name="Rectangle 13"/>
          <p:cNvSpPr>
            <a:spLocks noChangeArrowheads="1"/>
          </p:cNvSpPr>
          <p:nvPr/>
        </p:nvSpPr>
        <p:spPr bwMode="auto">
          <a:xfrm>
            <a:off x="2411413" y="5157788"/>
            <a:ext cx="3997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cs-CZ" sz="2400"/>
              <a:t>výhoda distančních ochran</a:t>
            </a:r>
            <a:r>
              <a:rPr lang="en-US" sz="2400"/>
              <a:t> </a:t>
            </a:r>
            <a:endParaRPr lang="cs-CZ" sz="2400"/>
          </a:p>
          <a:p>
            <a:pPr algn="ctr"/>
            <a:r>
              <a:rPr lang="cs-CZ" sz="2400"/>
              <a:t>- chránění v základním čase</a:t>
            </a:r>
            <a:endParaRPr lang="en-US" sz="2400"/>
          </a:p>
        </p:txBody>
      </p:sp>
      <p:sp>
        <p:nvSpPr>
          <p:cNvPr id="20488" name="AutoShape 15"/>
          <p:cNvSpPr>
            <a:spLocks noChangeArrowheads="1"/>
          </p:cNvSpPr>
          <p:nvPr/>
        </p:nvSpPr>
        <p:spPr bwMode="auto">
          <a:xfrm rot="10800000">
            <a:off x="6732588" y="5229225"/>
            <a:ext cx="647700" cy="576263"/>
          </a:xfrm>
          <a:custGeom>
            <a:avLst/>
            <a:gdLst>
              <a:gd name="T0" fmla="*/ 14566503 w 21600"/>
              <a:gd name="T1" fmla="*/ 0 h 21600"/>
              <a:gd name="T2" fmla="*/ 0 w 21600"/>
              <a:gd name="T3" fmla="*/ 7687028 h 21600"/>
              <a:gd name="T4" fmla="*/ 14566503 w 21600"/>
              <a:gd name="T5" fmla="*/ 15374030 h 21600"/>
              <a:gd name="T6" fmla="*/ 19422004 w 21600"/>
              <a:gd name="T7" fmla="*/ 768702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3243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cs-CZ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124075" y="5373688"/>
            <a:ext cx="5122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cs-CZ" sz="2000">
                <a:solidFill>
                  <a:srgbClr val="FFFF00"/>
                </a:solidFill>
              </a:rPr>
              <a:t>Blokové schéma digitální distanční ochrany</a:t>
            </a:r>
            <a:r>
              <a:rPr lang="en-US" sz="200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99012" name="Rectangle 4"/>
          <p:cNvSpPr>
            <a:spLocks noChangeArrowheads="1"/>
          </p:cNvSpPr>
          <p:nvPr/>
        </p:nvSpPr>
        <p:spPr bwMode="auto">
          <a:xfrm>
            <a:off x="827088" y="1484313"/>
            <a:ext cx="7559675" cy="3671887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700213"/>
            <a:ext cx="7056437" cy="324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9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9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3243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cs-CZ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3492500" y="1052513"/>
          <a:ext cx="2089150" cy="631825"/>
        </p:xfrm>
        <a:graphic>
          <a:graphicData uri="http://schemas.openxmlformats.org/presentationml/2006/ole">
            <p:oleObj spid="_x0000_s22531" name="Equation" r:id="rId3" imgW="1143000" imgH="342900" progId="Equation.DSMT4">
              <p:embed/>
            </p:oleObj>
          </a:graphicData>
        </a:graphic>
      </p:graphicFrame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643438" y="1987550"/>
            <a:ext cx="4032250" cy="338455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2060575"/>
            <a:ext cx="3600450" cy="323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684213" y="5559425"/>
            <a:ext cx="35290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cs-CZ" sz="2000">
                <a:solidFill>
                  <a:srgbClr val="FFFF00"/>
                </a:solidFill>
              </a:rPr>
              <a:t>Vysunutá kruhová charakteristika „offset-mho“</a:t>
            </a:r>
            <a:r>
              <a:rPr lang="en-US" sz="200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2535" name="Rectangle 10"/>
          <p:cNvSpPr>
            <a:spLocks noChangeArrowheads="1"/>
          </p:cNvSpPr>
          <p:nvPr/>
        </p:nvSpPr>
        <p:spPr bwMode="auto">
          <a:xfrm>
            <a:off x="468313" y="1989138"/>
            <a:ext cx="4032250" cy="338455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253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349500"/>
            <a:ext cx="2592388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7" name="Rectangle 11"/>
          <p:cNvSpPr>
            <a:spLocks noChangeArrowheads="1"/>
          </p:cNvSpPr>
          <p:nvPr/>
        </p:nvSpPr>
        <p:spPr bwMode="auto">
          <a:xfrm>
            <a:off x="4643438" y="5589588"/>
            <a:ext cx="40322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cs-CZ" sz="2000">
                <a:solidFill>
                  <a:srgbClr val="FFFF00"/>
                </a:solidFill>
              </a:rPr>
              <a:t>Charakteristika digitální distanční ochrany ABB REL 511</a:t>
            </a:r>
            <a:endParaRPr lang="en-US" sz="200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1258888" y="5373688"/>
            <a:ext cx="6496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cs-CZ" sz="2000"/>
              <a:t>Impedance viděná distanční ochranou při zemní poruše</a:t>
            </a:r>
            <a:r>
              <a:rPr lang="en-US"/>
              <a:t> </a:t>
            </a:r>
          </a:p>
        </p:txBody>
      </p:sp>
      <p:sp>
        <p:nvSpPr>
          <p:cNvPr id="235524" name="Rectangle 4"/>
          <p:cNvSpPr>
            <a:spLocks noChangeArrowheads="1"/>
          </p:cNvSpPr>
          <p:nvPr/>
        </p:nvSpPr>
        <p:spPr bwMode="auto">
          <a:xfrm>
            <a:off x="1476375" y="908050"/>
            <a:ext cx="5976938" cy="43211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1196975"/>
            <a:ext cx="4033837" cy="371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611188" y="6021388"/>
            <a:ext cx="649287" cy="431800"/>
          </a:xfrm>
          <a:prstGeom prst="notchedRightArrow">
            <a:avLst>
              <a:gd name="adj1" fmla="val 50000"/>
              <a:gd name="adj2" fmla="val 3759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476375" y="6021388"/>
            <a:ext cx="6470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cs-CZ">
                <a:solidFill>
                  <a:srgbClr val="FFFF00"/>
                </a:solidFill>
              </a:rPr>
              <a:t>Nutná kompenzace zemní cesty při jednofázových poruchách</a:t>
            </a:r>
            <a:r>
              <a:rPr lang="en-US">
                <a:solidFill>
                  <a:srgbClr val="FFFF00"/>
                </a:solidFill>
              </a:rPr>
              <a:t>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1116013" y="6165850"/>
            <a:ext cx="7096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cs-CZ" sz="2000">
                <a:solidFill>
                  <a:srgbClr val="FFFF00"/>
                </a:solidFill>
              </a:rPr>
              <a:t>Impedanční charakteristika distanční ochrany Siemens 7SA6</a:t>
            </a:r>
            <a:r>
              <a:rPr lang="en-US" sz="2000">
                <a:solidFill>
                  <a:srgbClr val="009900"/>
                </a:solidFill>
              </a:rPr>
              <a:t> </a:t>
            </a:r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cs-CZ"/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6084888" y="2276475"/>
          <a:ext cx="2016125" cy="744538"/>
        </p:xfrm>
        <a:graphic>
          <a:graphicData uri="http://schemas.openxmlformats.org/presentationml/2006/ole">
            <p:oleObj spid="_x0000_s24580" name="Equation" r:id="rId3" imgW="1054100" imgH="393700" progId="Equation.DSMT4">
              <p:embed/>
            </p:oleObj>
          </a:graphicData>
        </a:graphic>
      </p:graphicFrame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cs-CZ"/>
          </a:p>
        </p:txBody>
      </p:sp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6084888" y="3213100"/>
          <a:ext cx="2590800" cy="1271588"/>
        </p:xfrm>
        <a:graphic>
          <a:graphicData uri="http://schemas.openxmlformats.org/presentationml/2006/ole">
            <p:oleObj spid="_x0000_s24582" name="Equation" r:id="rId4" imgW="1409700" imgH="698500" progId="Equation.DSMT4">
              <p:embed/>
            </p:oleObj>
          </a:graphicData>
        </a:graphic>
      </p:graphicFrame>
      <p:sp>
        <p:nvSpPr>
          <p:cNvPr id="234504" name="Rectangle 8"/>
          <p:cNvSpPr>
            <a:spLocks noChangeArrowheads="1"/>
          </p:cNvSpPr>
          <p:nvPr/>
        </p:nvSpPr>
        <p:spPr bwMode="auto">
          <a:xfrm>
            <a:off x="755650" y="981075"/>
            <a:ext cx="4967288" cy="4824413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458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" y="1268413"/>
            <a:ext cx="45370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084888" y="981075"/>
            <a:ext cx="2520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cs-CZ" sz="2000"/>
              <a:t>Provozní impedance - zátěž</a:t>
            </a:r>
            <a:r>
              <a:rPr lang="en-US" sz="2000"/>
              <a:t>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1692275" y="4724400"/>
            <a:ext cx="5797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cs-CZ">
                <a:solidFill>
                  <a:srgbClr val="FFFF00"/>
                </a:solidFill>
              </a:rPr>
              <a:t>Impedančně časové charakteristiky distančních ochran</a:t>
            </a:r>
            <a:r>
              <a:rPr lang="en-US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0" y="3043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cs-CZ"/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1763713" y="5300663"/>
          <a:ext cx="5616575" cy="1319212"/>
        </p:xfrm>
        <a:graphic>
          <a:graphicData uri="http://schemas.openxmlformats.org/presentationml/2006/ole">
            <p:oleObj spid="_x0000_s25604" name="Equation" r:id="rId3" imgW="3289300" imgH="774700" progId="Equation.DSMT4">
              <p:embed/>
            </p:oleObj>
          </a:graphicData>
        </a:graphic>
      </p:graphicFrame>
      <p:sp>
        <p:nvSpPr>
          <p:cNvPr id="233478" name="Rectangle 6"/>
          <p:cNvSpPr>
            <a:spLocks noChangeArrowheads="1"/>
          </p:cNvSpPr>
          <p:nvPr/>
        </p:nvSpPr>
        <p:spPr bwMode="auto">
          <a:xfrm>
            <a:off x="900113" y="1339850"/>
            <a:ext cx="7343775" cy="3240088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56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013" y="1484313"/>
            <a:ext cx="6911975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2771775" y="765175"/>
            <a:ext cx="349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cs-CZ"/>
              <a:t>Nastavování distančních ochran</a:t>
            </a:r>
            <a:r>
              <a:rPr lang="en-US"/>
              <a:t>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13" name="Rectangle 9"/>
          <p:cNvSpPr>
            <a:spLocks noChangeArrowheads="1"/>
          </p:cNvSpPr>
          <p:nvPr/>
        </p:nvSpPr>
        <p:spPr bwMode="auto">
          <a:xfrm>
            <a:off x="539750" y="1052513"/>
            <a:ext cx="8064500" cy="45370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662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268413"/>
            <a:ext cx="7488237" cy="410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8" name="Rectangle 10"/>
          <p:cNvSpPr>
            <a:spLocks noChangeArrowheads="1"/>
          </p:cNvSpPr>
          <p:nvPr/>
        </p:nvSpPr>
        <p:spPr bwMode="auto">
          <a:xfrm>
            <a:off x="1258888" y="5732463"/>
            <a:ext cx="65516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cs-CZ" sz="2000">
                <a:solidFill>
                  <a:srgbClr val="FFFF00"/>
                </a:solidFill>
              </a:rPr>
              <a:t>Impedančně časové charakteristiky distančních ochran – oboustranně napájená síť</a:t>
            </a:r>
            <a:r>
              <a:rPr lang="en-US" sz="2000">
                <a:solidFill>
                  <a:srgbClr val="FFFF00"/>
                </a:solidFill>
              </a:rPr>
              <a:t>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2" name="Rectangle 4"/>
          <p:cNvSpPr>
            <a:spLocks noChangeArrowheads="1"/>
          </p:cNvSpPr>
          <p:nvPr/>
        </p:nvSpPr>
        <p:spPr bwMode="auto">
          <a:xfrm>
            <a:off x="1258888" y="620713"/>
            <a:ext cx="6481762" cy="612140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4076700"/>
            <a:ext cx="5975350" cy="252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438" y="765175"/>
            <a:ext cx="4321175" cy="379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8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8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7" name="Rectangle 3"/>
          <p:cNvSpPr>
            <a:spLocks noChangeArrowheads="1"/>
          </p:cNvSpPr>
          <p:nvPr/>
        </p:nvSpPr>
        <p:spPr bwMode="auto">
          <a:xfrm>
            <a:off x="539750" y="908050"/>
            <a:ext cx="8064500" cy="49688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052513"/>
            <a:ext cx="7615237" cy="459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258888" y="6092825"/>
            <a:ext cx="6551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cs-CZ" sz="2000">
                <a:solidFill>
                  <a:srgbClr val="FFFF00"/>
                </a:solidFill>
              </a:rPr>
              <a:t>Základní pravidla pro nastavování distančních ochran</a:t>
            </a:r>
            <a:r>
              <a:rPr lang="en-US" sz="2000">
                <a:solidFill>
                  <a:srgbClr val="FFFF00"/>
                </a:solidFill>
              </a:rPr>
              <a:t>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3" name="Rectangle 3"/>
          <p:cNvSpPr>
            <a:spLocks noChangeArrowheads="1"/>
          </p:cNvSpPr>
          <p:nvPr/>
        </p:nvSpPr>
        <p:spPr bwMode="auto">
          <a:xfrm>
            <a:off x="611188" y="1412875"/>
            <a:ext cx="7848600" cy="3744913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557338"/>
            <a:ext cx="7488238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187450" y="5518150"/>
            <a:ext cx="65516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cs-CZ" sz="2000">
                <a:solidFill>
                  <a:srgbClr val="FFFF00"/>
                </a:solidFill>
              </a:rPr>
              <a:t>Základní pravidla pro nastavování distančních ochran</a:t>
            </a:r>
            <a:r>
              <a:rPr lang="en-US" sz="2000">
                <a:solidFill>
                  <a:srgbClr val="FFFF00"/>
                </a:solidFill>
              </a:rPr>
              <a:t>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9" name="Rectangle 7"/>
          <p:cNvSpPr>
            <a:spLocks noChangeArrowheads="1"/>
          </p:cNvSpPr>
          <p:nvPr/>
        </p:nvSpPr>
        <p:spPr bwMode="auto">
          <a:xfrm>
            <a:off x="395288" y="1700213"/>
            <a:ext cx="8353425" cy="223202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89797" name="Rectangle 5"/>
          <p:cNvSpPr>
            <a:spLocks noChangeArrowheads="1"/>
          </p:cNvSpPr>
          <p:nvPr/>
        </p:nvSpPr>
        <p:spPr bwMode="auto">
          <a:xfrm>
            <a:off x="2339975" y="4294188"/>
            <a:ext cx="4319588" cy="223202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916113"/>
            <a:ext cx="792162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3" y="4581525"/>
            <a:ext cx="3744912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187450" y="836613"/>
            <a:ext cx="6551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cs-CZ" sz="2400">
                <a:solidFill>
                  <a:srgbClr val="FFFF00"/>
                </a:solidFill>
              </a:rPr>
              <a:t>Strhávání charakteristik distančních ochran</a:t>
            </a:r>
            <a:r>
              <a:rPr lang="en-US" sz="2000">
                <a:solidFill>
                  <a:srgbClr val="FFFF00"/>
                </a:solidFill>
              </a:rPr>
              <a:t>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9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89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799" grpId="0" animBg="1"/>
      <p:bldP spid="28979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900113" y="1125538"/>
            <a:ext cx="7273925" cy="100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cs-CZ" sz="2000">
                <a:latin typeface="Siemens Sans" pitchFamily="2" charset="0"/>
              </a:rPr>
              <a:t>Správné měření, určení druhu a vzdálenosti poruchy distanční ochranou či lokátorem poruch je do určité míry ovlivněno následujícími negativními specifickými vlivy:</a:t>
            </a:r>
          </a:p>
        </p:txBody>
      </p:sp>
      <p:sp>
        <p:nvSpPr>
          <p:cNvPr id="285699" name="Text Box 3"/>
          <p:cNvSpPr txBox="1">
            <a:spLocks noChangeArrowheads="1"/>
          </p:cNvSpPr>
          <p:nvPr/>
        </p:nvSpPr>
        <p:spPr bwMode="auto">
          <a:xfrm>
            <a:off x="1116013" y="2420938"/>
            <a:ext cx="6991350" cy="3567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265113" indent="-265113" eaLnBrk="0" hangingPunct="0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Ø"/>
            </a:pPr>
            <a:r>
              <a:rPr lang="cs-CZ">
                <a:latin typeface="Siemens Sans" pitchFamily="2" charset="0"/>
              </a:rPr>
              <a:t> Boční napájení</a:t>
            </a:r>
            <a:endParaRPr lang="cs-CZ" sz="1000">
              <a:latin typeface="Siemens Sans" pitchFamily="2" charset="0"/>
            </a:endParaRPr>
          </a:p>
          <a:p>
            <a:pPr marL="265113" indent="-265113" eaLnBrk="0" hangingPunct="0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Ø"/>
            </a:pPr>
            <a:r>
              <a:rPr lang="cs-CZ">
                <a:latin typeface="Siemens Sans" pitchFamily="2" charset="0"/>
              </a:rPr>
              <a:t> </a:t>
            </a:r>
            <a:r>
              <a:rPr lang="cs-CZ" sz="2000">
                <a:latin typeface="Siemens Sans" pitchFamily="2" charset="0"/>
              </a:rPr>
              <a:t>Impedanční nesymetrie přenosových a distribučních sítí</a:t>
            </a:r>
          </a:p>
          <a:p>
            <a:pPr marL="265113" indent="-265113" eaLnBrk="0" hangingPunct="0">
              <a:spcBef>
                <a:spcPct val="5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cs-CZ" sz="2000">
                <a:latin typeface="Siemens Sans" pitchFamily="2" charset="0"/>
              </a:rPr>
              <a:t>     - neprovádění transpozic vodičů</a:t>
            </a:r>
          </a:p>
          <a:p>
            <a:pPr marL="265113" indent="-265113" eaLnBrk="0" hangingPunct="0">
              <a:spcBef>
                <a:spcPct val="5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cs-CZ" sz="2000">
                <a:latin typeface="Siemens Sans" pitchFamily="2" charset="0"/>
              </a:rPr>
              <a:t>     - instalace vodivějších zemnících lan</a:t>
            </a:r>
            <a:endParaRPr lang="cs-CZ" sz="1000">
              <a:latin typeface="Siemens Sans" pitchFamily="2" charset="0"/>
            </a:endParaRPr>
          </a:p>
          <a:p>
            <a:pPr marL="265113" indent="-265113" eaLnBrk="0" hangingPunct="0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Ø"/>
            </a:pPr>
            <a:r>
              <a:rPr lang="cs-CZ" sz="2000">
                <a:latin typeface="Siemens Sans" pitchFamily="2" charset="0"/>
              </a:rPr>
              <a:t> Paralelní vlivy</a:t>
            </a:r>
            <a:endParaRPr lang="cs-CZ" sz="1000">
              <a:latin typeface="Siemens Sans" pitchFamily="2" charset="0"/>
            </a:endParaRPr>
          </a:p>
          <a:p>
            <a:pPr marL="265113" indent="-265113" eaLnBrk="0" hangingPunct="0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Ø"/>
            </a:pPr>
            <a:r>
              <a:rPr lang="cs-CZ" sz="2000">
                <a:latin typeface="Siemens Sans" pitchFamily="2" charset="0"/>
              </a:rPr>
              <a:t> Vliv odporu poruchy</a:t>
            </a:r>
          </a:p>
          <a:p>
            <a:pPr marL="265113" indent="-265113" eaLnBrk="0" hangingPunct="0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Ø"/>
            </a:pPr>
            <a:r>
              <a:rPr lang="cs-CZ" sz="2000">
                <a:latin typeface="Siemens Sans" pitchFamily="2" charset="0"/>
              </a:rPr>
              <a:t> Kývání elektráren</a:t>
            </a:r>
          </a:p>
          <a:p>
            <a:pPr marL="265113" indent="-265113" eaLnBrk="0" hangingPunct="0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Ø"/>
            </a:pPr>
            <a:r>
              <a:rPr lang="cs-CZ" sz="2000">
                <a:latin typeface="Siemens Sans" pitchFamily="2" charset="0"/>
              </a:rPr>
              <a:t> </a:t>
            </a:r>
            <a:r>
              <a:rPr lang="cs-CZ" sz="2000"/>
              <a:t>C</a:t>
            </a:r>
            <a:r>
              <a:rPr lang="cs-CZ" sz="2000">
                <a:latin typeface="Siemens Sans" pitchFamily="2" charset="0"/>
              </a:rPr>
              <a:t>hránění T odboček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5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5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5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69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ChangeArrowheads="1"/>
          </p:cNvSpPr>
          <p:nvPr/>
        </p:nvSpPr>
        <p:spPr bwMode="auto">
          <a:xfrm>
            <a:off x="2555875" y="6021388"/>
            <a:ext cx="3956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cs-CZ"/>
              <a:t>Zkrat na vedení s bočním napájením</a:t>
            </a:r>
            <a:r>
              <a:rPr lang="en-US"/>
              <a:t> </a:t>
            </a:r>
          </a:p>
        </p:txBody>
      </p:sp>
      <p:sp>
        <p:nvSpPr>
          <p:cNvPr id="236551" name="Rectangle 7"/>
          <p:cNvSpPr>
            <a:spLocks noChangeArrowheads="1"/>
          </p:cNvSpPr>
          <p:nvPr/>
        </p:nvSpPr>
        <p:spPr bwMode="auto">
          <a:xfrm>
            <a:off x="1331913" y="1773238"/>
            <a:ext cx="6408737" cy="4033837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3277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990725"/>
            <a:ext cx="5616575" cy="345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552" name="Text Box 8"/>
          <p:cNvSpPr txBox="1">
            <a:spLocks noChangeArrowheads="1"/>
          </p:cNvSpPr>
          <p:nvPr/>
        </p:nvSpPr>
        <p:spPr bwMode="auto">
          <a:xfrm>
            <a:off x="3563938" y="836613"/>
            <a:ext cx="7273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cs-CZ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emens Sans" pitchFamily="2" charset="0"/>
              </a:rPr>
              <a:t>Boční napájení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5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ChangeArrowheads="1"/>
          </p:cNvSpPr>
          <p:nvPr/>
        </p:nvSpPr>
        <p:spPr bwMode="auto">
          <a:xfrm>
            <a:off x="1476375" y="6092825"/>
            <a:ext cx="614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cs-CZ"/>
              <a:t>Průběh měřené impedance ochranou při posuvném zkratu</a:t>
            </a:r>
            <a:r>
              <a:rPr lang="en-US"/>
              <a:t> </a:t>
            </a:r>
          </a:p>
        </p:txBody>
      </p:sp>
      <p:sp>
        <p:nvSpPr>
          <p:cNvPr id="237572" name="Rectangle 4"/>
          <p:cNvSpPr>
            <a:spLocks noChangeArrowheads="1"/>
          </p:cNvSpPr>
          <p:nvPr/>
        </p:nvSpPr>
        <p:spPr bwMode="auto">
          <a:xfrm>
            <a:off x="1042988" y="1917700"/>
            <a:ext cx="7056437" cy="38893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2133600"/>
            <a:ext cx="6553200" cy="348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cs-CZ"/>
          </a:p>
        </p:txBody>
      </p:sp>
      <p:graphicFrame>
        <p:nvGraphicFramePr>
          <p:cNvPr id="33798" name="Object 5"/>
          <p:cNvGraphicFramePr>
            <a:graphicFrameLocks noChangeAspect="1"/>
          </p:cNvGraphicFramePr>
          <p:nvPr/>
        </p:nvGraphicFramePr>
        <p:xfrm>
          <a:off x="2843213" y="981075"/>
          <a:ext cx="3455987" cy="757238"/>
        </p:xfrm>
        <a:graphic>
          <a:graphicData uri="http://schemas.openxmlformats.org/presentationml/2006/ole">
            <p:oleObj spid="_x0000_s33798" name="Equation" r:id="rId4" imgW="1917700" imgH="419100" progId="Equation.DSMT4">
              <p:embed/>
            </p:oleObj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21" name="Rectangle 5"/>
          <p:cNvSpPr>
            <a:spLocks noChangeArrowheads="1"/>
          </p:cNvSpPr>
          <p:nvPr/>
        </p:nvSpPr>
        <p:spPr bwMode="auto">
          <a:xfrm>
            <a:off x="5219700" y="1196975"/>
            <a:ext cx="3382963" cy="49688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1412875"/>
            <a:ext cx="2836863" cy="45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395288" y="1125538"/>
            <a:ext cx="56261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cs-CZ" sz="2000">
                <a:latin typeface="Siemens Sans" pitchFamily="2" charset="0"/>
              </a:rPr>
              <a:t>Podélné parametry vedení:</a:t>
            </a:r>
          </a:p>
        </p:txBody>
      </p:sp>
      <p:sp>
        <p:nvSpPr>
          <p:cNvPr id="34821" name="Text Box 7"/>
          <p:cNvSpPr txBox="1">
            <a:spLocks noChangeArrowheads="1"/>
          </p:cNvSpPr>
          <p:nvPr/>
        </p:nvSpPr>
        <p:spPr bwMode="auto">
          <a:xfrm>
            <a:off x="1119188" y="1531938"/>
            <a:ext cx="3708400" cy="854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cs-CZ">
                <a:latin typeface="Siemens Sans" pitchFamily="2" charset="0"/>
              </a:rPr>
              <a:t> </a:t>
            </a:r>
            <a:r>
              <a:rPr lang="cs-CZ" sz="2000">
                <a:latin typeface="Siemens Sans" pitchFamily="2" charset="0"/>
              </a:rPr>
              <a:t>vlastní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cs-CZ" sz="2000">
                <a:latin typeface="Siemens Sans" pitchFamily="2" charset="0"/>
              </a:rPr>
              <a:t> složkové</a:t>
            </a:r>
          </a:p>
        </p:txBody>
      </p:sp>
      <p:sp>
        <p:nvSpPr>
          <p:cNvPr id="34822" name="Text Box 8"/>
          <p:cNvSpPr txBox="1">
            <a:spLocks noChangeArrowheads="1"/>
          </p:cNvSpPr>
          <p:nvPr/>
        </p:nvSpPr>
        <p:spPr bwMode="auto">
          <a:xfrm>
            <a:off x="420688" y="2713038"/>
            <a:ext cx="4105275" cy="854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cs-CZ" sz="2000">
                <a:latin typeface="Siemens Sans" pitchFamily="2" charset="0"/>
              </a:rPr>
              <a:t>Pro nastavení ochran a lokátorů:</a:t>
            </a:r>
          </a:p>
          <a:p>
            <a:pPr eaLnBrk="0" hangingPunct="0">
              <a:spcBef>
                <a:spcPct val="50000"/>
              </a:spcBef>
            </a:pPr>
            <a:r>
              <a:rPr lang="cs-CZ" sz="2000">
                <a:latin typeface="Siemens Sans" pitchFamily="2" charset="0"/>
              </a:rPr>
              <a:t>Složkové parametry</a:t>
            </a:r>
          </a:p>
        </p:txBody>
      </p:sp>
      <p:sp>
        <p:nvSpPr>
          <p:cNvPr id="34823" name="Rectangle 9"/>
          <p:cNvSpPr>
            <a:spLocks noChangeArrowheads="1"/>
          </p:cNvSpPr>
          <p:nvPr/>
        </p:nvSpPr>
        <p:spPr bwMode="auto">
          <a:xfrm>
            <a:off x="420688" y="4729163"/>
            <a:ext cx="43878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just" eaLnBrk="0" hangingPunct="0">
              <a:buClr>
                <a:srgbClr val="FFFF00"/>
              </a:buClr>
              <a:buFontTx/>
              <a:buChar char="•"/>
            </a:pPr>
            <a:r>
              <a:rPr lang="cs-CZ" sz="2000">
                <a:solidFill>
                  <a:srgbClr val="FFFF00"/>
                </a:solidFill>
                <a:latin typeface="Siemens Sans" pitchFamily="2" charset="0"/>
              </a:rPr>
              <a:t>  Instalace vodivějších zemnících lan</a:t>
            </a:r>
          </a:p>
        </p:txBody>
      </p:sp>
      <p:sp>
        <p:nvSpPr>
          <p:cNvPr id="34824" name="Rectangle 10"/>
          <p:cNvSpPr>
            <a:spLocks noChangeArrowheads="1"/>
          </p:cNvSpPr>
          <p:nvPr/>
        </p:nvSpPr>
        <p:spPr bwMode="auto">
          <a:xfrm>
            <a:off x="420688" y="4225925"/>
            <a:ext cx="38957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just" eaLnBrk="0" hangingPunct="0">
              <a:buClr>
                <a:srgbClr val="FFFF00"/>
              </a:buClr>
              <a:buFontTx/>
              <a:buChar char="•"/>
            </a:pPr>
            <a:r>
              <a:rPr lang="cs-CZ" sz="2000">
                <a:solidFill>
                  <a:srgbClr val="FFFF00"/>
                </a:solidFill>
                <a:latin typeface="Siemens Sans" pitchFamily="2" charset="0"/>
              </a:rPr>
              <a:t>  Neprovádění transpozic vodičů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0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0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700338" y="1052513"/>
            <a:ext cx="37750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eaLnBrk="0" hangingPunct="0"/>
            <a:r>
              <a:rPr lang="cs-CZ">
                <a:solidFill>
                  <a:srgbClr val="FFFF00"/>
                </a:solidFill>
                <a:latin typeface="Siemens Sans" pitchFamily="2" charset="0"/>
              </a:rPr>
              <a:t>Vedení složené z rozdílných úseků</a:t>
            </a:r>
            <a:r>
              <a:rPr lang="de-DE">
                <a:latin typeface="Siemens Sans" pitchFamily="2" charset="0"/>
              </a:rPr>
              <a:t> </a:t>
            </a:r>
          </a:p>
        </p:txBody>
      </p:sp>
      <p:sp>
        <p:nvSpPr>
          <p:cNvPr id="306179" name="Rectangle 3"/>
          <p:cNvSpPr>
            <a:spLocks noChangeArrowheads="1"/>
          </p:cNvSpPr>
          <p:nvPr/>
        </p:nvSpPr>
        <p:spPr bwMode="auto">
          <a:xfrm>
            <a:off x="539750" y="1989138"/>
            <a:ext cx="8064500" cy="266382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3061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2205038"/>
            <a:ext cx="4730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618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2205038"/>
            <a:ext cx="7346950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618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2205038"/>
            <a:ext cx="4730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618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2205038"/>
            <a:ext cx="4730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618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2205038"/>
            <a:ext cx="4730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618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0" y="2205038"/>
            <a:ext cx="4730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618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3573463"/>
            <a:ext cx="73469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6187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188" y="3932238"/>
            <a:ext cx="7921625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06188" name="Object 12"/>
          <p:cNvGraphicFramePr>
            <a:graphicFrameLocks noChangeAspect="1"/>
          </p:cNvGraphicFramePr>
          <p:nvPr/>
        </p:nvGraphicFramePr>
        <p:xfrm>
          <a:off x="1258888" y="4148138"/>
          <a:ext cx="269875" cy="339725"/>
        </p:xfrm>
        <a:graphic>
          <a:graphicData uri="http://schemas.openxmlformats.org/presentationml/2006/ole">
            <p:oleObj spid="_x0000_s35852" name="Equation" r:id="rId7" imgW="203024" imgH="253780" progId="Equation.DSMT4">
              <p:embed/>
            </p:oleObj>
          </a:graphicData>
        </a:graphic>
      </p:graphicFrame>
      <p:graphicFrame>
        <p:nvGraphicFramePr>
          <p:cNvPr id="306189" name="Object 13"/>
          <p:cNvGraphicFramePr>
            <a:graphicFrameLocks noChangeAspect="1"/>
          </p:cNvGraphicFramePr>
          <p:nvPr/>
        </p:nvGraphicFramePr>
        <p:xfrm>
          <a:off x="2835275" y="4148138"/>
          <a:ext cx="287338" cy="339725"/>
        </p:xfrm>
        <a:graphic>
          <a:graphicData uri="http://schemas.openxmlformats.org/presentationml/2006/ole">
            <p:oleObj spid="_x0000_s35853" name="Equation" r:id="rId8" imgW="215713" imgH="253780" progId="Equation.DSMT4">
              <p:embed/>
            </p:oleObj>
          </a:graphicData>
        </a:graphic>
      </p:graphicFrame>
      <p:graphicFrame>
        <p:nvGraphicFramePr>
          <p:cNvPr id="306190" name="Object 14"/>
          <p:cNvGraphicFramePr>
            <a:graphicFrameLocks noChangeAspect="1"/>
          </p:cNvGraphicFramePr>
          <p:nvPr/>
        </p:nvGraphicFramePr>
        <p:xfrm>
          <a:off x="4419600" y="4148138"/>
          <a:ext cx="287338" cy="339725"/>
        </p:xfrm>
        <a:graphic>
          <a:graphicData uri="http://schemas.openxmlformats.org/presentationml/2006/ole">
            <p:oleObj spid="_x0000_s35854" name="Equation" r:id="rId9" imgW="215713" imgH="253780" progId="Equation.DSMT4">
              <p:embed/>
            </p:oleObj>
          </a:graphicData>
        </a:graphic>
      </p:graphicFrame>
      <p:graphicFrame>
        <p:nvGraphicFramePr>
          <p:cNvPr id="306191" name="Object 15"/>
          <p:cNvGraphicFramePr>
            <a:graphicFrameLocks noChangeAspect="1"/>
          </p:cNvGraphicFramePr>
          <p:nvPr/>
        </p:nvGraphicFramePr>
        <p:xfrm>
          <a:off x="6003925" y="4148138"/>
          <a:ext cx="285750" cy="339725"/>
        </p:xfrm>
        <a:graphic>
          <a:graphicData uri="http://schemas.openxmlformats.org/presentationml/2006/ole">
            <p:oleObj spid="_x0000_s35855" name="Equation" r:id="rId10" imgW="215713" imgH="253780" progId="Equation.DSMT4">
              <p:embed/>
            </p:oleObj>
          </a:graphicData>
        </a:graphic>
      </p:graphicFrame>
      <p:graphicFrame>
        <p:nvGraphicFramePr>
          <p:cNvPr id="306192" name="Object 16"/>
          <p:cNvGraphicFramePr>
            <a:graphicFrameLocks noChangeAspect="1"/>
          </p:cNvGraphicFramePr>
          <p:nvPr/>
        </p:nvGraphicFramePr>
        <p:xfrm>
          <a:off x="7588250" y="4148138"/>
          <a:ext cx="287338" cy="339725"/>
        </p:xfrm>
        <a:graphic>
          <a:graphicData uri="http://schemas.openxmlformats.org/presentationml/2006/ole">
            <p:oleObj spid="_x0000_s35856" name="Equation" r:id="rId11" imgW="215713" imgH="253780" progId="Equation.DSMT4">
              <p:embed/>
            </p:oleObj>
          </a:graphicData>
        </a:graphic>
      </p:graphicFrame>
      <p:graphicFrame>
        <p:nvGraphicFramePr>
          <p:cNvPr id="306193" name="Object 17"/>
          <p:cNvGraphicFramePr>
            <a:graphicFrameLocks noChangeAspect="1"/>
          </p:cNvGraphicFramePr>
          <p:nvPr/>
        </p:nvGraphicFramePr>
        <p:xfrm>
          <a:off x="4643438" y="4221163"/>
          <a:ext cx="134937" cy="322262"/>
        </p:xfrm>
        <a:graphic>
          <a:graphicData uri="http://schemas.openxmlformats.org/presentationml/2006/ole">
            <p:oleObj spid="_x0000_s35857" name="Equation" r:id="rId12" imgW="101556" imgH="241195" progId="Equation.DSMT4">
              <p:embed/>
            </p:oleObj>
          </a:graphicData>
        </a:graphic>
      </p:graphicFrame>
      <p:pic>
        <p:nvPicPr>
          <p:cNvPr id="306194" name="Picture 1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787900" y="2347913"/>
            <a:ext cx="22701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859" name="Rectangle 19"/>
          <p:cNvSpPr>
            <a:spLocks noChangeArrowheads="1"/>
          </p:cNvSpPr>
          <p:nvPr/>
        </p:nvSpPr>
        <p:spPr bwMode="auto">
          <a:xfrm>
            <a:off x="900113" y="5300663"/>
            <a:ext cx="71786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eaLnBrk="0" hangingPunct="0"/>
            <a:r>
              <a:rPr lang="cs-CZ">
                <a:latin typeface="Siemens Sans" pitchFamily="2" charset="0"/>
              </a:rPr>
              <a:t>Jiný typ: Fázového vodiče, stožáru, zemnícího lana, rezistivity země.</a:t>
            </a:r>
            <a:r>
              <a:rPr lang="de-DE">
                <a:latin typeface="Siemens Sans" pitchFamily="2" charset="0"/>
              </a:rPr>
              <a:t>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6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6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6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6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6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06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6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06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06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6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6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06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06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06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06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06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06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06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6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6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6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6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6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6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06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6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6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6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6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6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6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7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6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6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06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70" decel="100000"/>
                                        <p:tgtEl>
                                          <p:spTgt spid="306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770" decel="100000"/>
                                        <p:tgtEl>
                                          <p:spTgt spid="3061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61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8" dur="770" fill="hold"/>
                                        <p:tgtEl>
                                          <p:spTgt spid="30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0" dur="770" fill="hold"/>
                                        <p:tgtEl>
                                          <p:spTgt spid="30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70" decel="100000"/>
                                        <p:tgtEl>
                                          <p:spTgt spid="306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770" decel="100000"/>
                                        <p:tgtEl>
                                          <p:spTgt spid="3061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61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9" dur="770" fill="hold"/>
                                        <p:tgtEl>
                                          <p:spTgt spid="306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6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1" dur="770" fill="hold"/>
                                        <p:tgtEl>
                                          <p:spTgt spid="306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6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17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2843213" y="765175"/>
            <a:ext cx="33829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cs-CZ">
                <a:latin typeface="Siemens Sans" pitchFamily="2" charset="0"/>
              </a:rPr>
              <a:t>Typy stožárů vedení vvn a zvn:</a:t>
            </a:r>
          </a:p>
        </p:txBody>
      </p:sp>
      <p:sp>
        <p:nvSpPr>
          <p:cNvPr id="189444" name="Rectangle 4"/>
          <p:cNvSpPr>
            <a:spLocks noChangeArrowheads="1"/>
          </p:cNvSpPr>
          <p:nvPr/>
        </p:nvSpPr>
        <p:spPr bwMode="auto">
          <a:xfrm>
            <a:off x="323850" y="1555750"/>
            <a:ext cx="8496300" cy="461010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1894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700213"/>
            <a:ext cx="7920038" cy="4330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/>
          </p:cNvGraphicFramePr>
          <p:nvPr/>
        </p:nvGraphicFramePr>
        <p:xfrm>
          <a:off x="179388" y="1268413"/>
          <a:ext cx="4330700" cy="3209925"/>
        </p:xfrm>
        <a:graphic>
          <a:graphicData uri="http://schemas.openxmlformats.org/presentationml/2006/ole">
            <p:oleObj spid="_x0000_s37890" name="Graf" r:id="rId3" imgW="5105468" imgH="3476702" progId="Excel.Chart.8">
              <p:embed/>
            </p:oleObj>
          </a:graphicData>
        </a:graphic>
      </p:graphicFrame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4643438" y="1195388"/>
            <a:ext cx="4287837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0" hangingPunct="0">
              <a:tabLst>
                <a:tab pos="5759450" algn="r"/>
              </a:tabLst>
            </a:pPr>
            <a:r>
              <a:rPr lang="cs-CZ">
                <a:latin typeface="Siemens Sans" pitchFamily="2" charset="0"/>
              </a:rPr>
              <a:t>Závislost proudu tekoucího zemnícím lanem na typu zemnícího lana pro stožár „Soudek“ a „Donau“</a:t>
            </a:r>
          </a:p>
        </p:txBody>
      </p:sp>
      <p:graphicFrame>
        <p:nvGraphicFramePr>
          <p:cNvPr id="37892" name="Object 4"/>
          <p:cNvGraphicFramePr>
            <a:graphicFrameLocks/>
          </p:cNvGraphicFramePr>
          <p:nvPr/>
        </p:nvGraphicFramePr>
        <p:xfrm>
          <a:off x="4524375" y="3398838"/>
          <a:ext cx="4340225" cy="3162300"/>
        </p:xfrm>
        <a:graphic>
          <a:graphicData uri="http://schemas.openxmlformats.org/presentationml/2006/ole">
            <p:oleObj spid="_x0000_s37892" name="Graf" r:id="rId4" imgW="5038638" imgH="3238508" progId="Excel.Chart.8">
              <p:embed/>
            </p:oleObj>
          </a:graphicData>
        </a:graphic>
      </p:graphicFrame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179388" y="4581525"/>
            <a:ext cx="4222750" cy="1903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just" eaLnBrk="0" hangingPunct="0"/>
            <a:r>
              <a:rPr lang="cs-CZ" sz="1700">
                <a:latin typeface="Siemens Sans" pitchFamily="2" charset="0"/>
              </a:rPr>
              <a:t>Velikost proudu tekoucího fázovým vodičem je 100%. Proud I1Z je proud v zemnícím lanu, který je indukován od sousledné složky proudu protékající fázovými vodiči. Proud 3I0Z představuje proud tekoucího zemnícím lanem při jednofázové zemní poruše.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2193925" y="6021388"/>
            <a:ext cx="449738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eaLnBrk="0" hangingPunct="0">
              <a:tabLst>
                <a:tab pos="5759450" algn="r"/>
              </a:tabLst>
            </a:pPr>
            <a:r>
              <a:rPr lang="cs-CZ" sz="2000">
                <a:latin typeface="Siemens Sans" pitchFamily="2" charset="0"/>
              </a:rPr>
              <a:t>v</a:t>
            </a:r>
            <a:r>
              <a:rPr lang="de-DE" sz="2000">
                <a:latin typeface="Siemens Sans" pitchFamily="2" charset="0"/>
              </a:rPr>
              <a:t>zájemná impedance mezi potahy </a:t>
            </a:r>
            <a:r>
              <a:rPr lang="de-DE" sz="2000" u="sng">
                <a:latin typeface="Siemens Sans" pitchFamily="2" charset="0"/>
              </a:rPr>
              <a:t>a</a:t>
            </a:r>
            <a:r>
              <a:rPr lang="de-DE" sz="2000">
                <a:latin typeface="Siemens Sans" pitchFamily="2" charset="0"/>
              </a:rPr>
              <a:t>, </a:t>
            </a:r>
            <a:r>
              <a:rPr lang="de-DE" sz="2000" u="sng">
                <a:latin typeface="Siemens Sans" pitchFamily="2" charset="0"/>
              </a:rPr>
              <a:t>c</a:t>
            </a:r>
          </a:p>
        </p:txBody>
      </p:sp>
      <p:sp>
        <p:nvSpPr>
          <p:cNvPr id="199684" name="Text Box 4"/>
          <p:cNvSpPr txBox="1">
            <a:spLocks noChangeArrowheads="1"/>
          </p:cNvSpPr>
          <p:nvPr/>
        </p:nvSpPr>
        <p:spPr bwMode="auto">
          <a:xfrm>
            <a:off x="3563938" y="908050"/>
            <a:ext cx="27193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cs-CZ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emens Sans" pitchFamily="2" charset="0"/>
              </a:rPr>
              <a:t>Paralelní vlivy</a:t>
            </a:r>
          </a:p>
        </p:txBody>
      </p:sp>
      <p:sp>
        <p:nvSpPr>
          <p:cNvPr id="199685" name="Rectangle 5"/>
          <p:cNvSpPr>
            <a:spLocks noChangeArrowheads="1"/>
          </p:cNvSpPr>
          <p:nvPr/>
        </p:nvSpPr>
        <p:spPr bwMode="auto">
          <a:xfrm>
            <a:off x="1546225" y="1628775"/>
            <a:ext cx="5976938" cy="424815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1996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1773238"/>
            <a:ext cx="5397500" cy="400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116013" y="1011238"/>
            <a:ext cx="691197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tabLst>
                <a:tab pos="5759450" algn="r"/>
              </a:tabLst>
            </a:pPr>
            <a:r>
              <a:rPr lang="cs-CZ">
                <a:latin typeface="Siemens Sans" pitchFamily="2" charset="0"/>
              </a:rPr>
              <a:t>Velikost vzájemné nulové reaktance pro paralelní vedení typu „Soudek“ a různá zemnící lana</a:t>
            </a:r>
          </a:p>
        </p:txBody>
      </p:sp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1331913" y="1916113"/>
          <a:ext cx="6470650" cy="4318000"/>
        </p:xfrm>
        <a:graphic>
          <a:graphicData uri="http://schemas.openxmlformats.org/presentationml/2006/ole">
            <p:oleObj spid="_x0000_s39939" name="Graf" r:id="rId3" imgW="5010150" imgH="3343275" progId="Excel.Chart.8">
              <p:embed/>
            </p:oleObj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1042988" y="1196975"/>
            <a:ext cx="706278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eaLnBrk="0" hangingPunct="0"/>
            <a:r>
              <a:rPr lang="cs-CZ" sz="2000">
                <a:latin typeface="Siemens Sans" pitchFamily="2" charset="0"/>
              </a:rPr>
              <a:t>Paralelní vedení napájené z obou stran s posuvným zkratem</a:t>
            </a:r>
            <a:r>
              <a:rPr lang="de-DE" sz="2000">
                <a:latin typeface="Siemens Sans" pitchFamily="2" charset="0"/>
              </a:rPr>
              <a:t> </a:t>
            </a: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684213" y="2420938"/>
            <a:ext cx="7848600" cy="273685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565400"/>
            <a:ext cx="7559675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900113" y="692150"/>
            <a:ext cx="73501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tabLst>
                <a:tab pos="5759450" algn="r"/>
              </a:tabLst>
            </a:pPr>
            <a:r>
              <a:rPr lang="cs-CZ">
                <a:latin typeface="Siemens Sans" pitchFamily="2" charset="0"/>
              </a:rPr>
              <a:t>Chyba vyměření posuvného zkratu distanční ochrany D1 </a:t>
            </a:r>
          </a:p>
          <a:p>
            <a:pPr algn="ctr" eaLnBrk="0" hangingPunct="0">
              <a:tabLst>
                <a:tab pos="5759450" algn="r"/>
              </a:tabLst>
            </a:pPr>
            <a:r>
              <a:rPr lang="cs-CZ">
                <a:latin typeface="Siemens Sans" pitchFamily="2" charset="0"/>
              </a:rPr>
              <a:t>v případě napájení zkratu z obou stran</a:t>
            </a:r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1331913" y="1484313"/>
          <a:ext cx="6527800" cy="4319587"/>
        </p:xfrm>
        <a:graphic>
          <a:graphicData uri="http://schemas.openxmlformats.org/presentationml/2006/ole">
            <p:oleObj spid="_x0000_s41987" name="Graf" r:id="rId3" imgW="5038725" imgH="3333750" progId="Excel.Chart.8">
              <p:embed/>
            </p:oleObj>
          </a:graphicData>
        </a:graphic>
      </p:graphicFrame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395288" y="5949950"/>
            <a:ext cx="84328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just" eaLnBrk="0" hangingPunct="0"/>
            <a:r>
              <a:rPr lang="cs-CZ">
                <a:latin typeface="Siemens Sans" pitchFamily="2" charset="0"/>
              </a:rPr>
              <a:t>Chyba vyměření posuvného zkratu dosahuje kladných i záporných hodnot a je značně závislá na velikosti poměru zkratových příspěvků z obou stran.</a:t>
            </a:r>
            <a:r>
              <a:rPr lang="de-DE">
                <a:latin typeface="Siemens Sans" pitchFamily="2" charset="0"/>
              </a:rPr>
              <a:t>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2" name="Rectangle 4"/>
          <p:cNvSpPr>
            <a:spLocks noChangeArrowheads="1"/>
          </p:cNvSpPr>
          <p:nvPr/>
        </p:nvSpPr>
        <p:spPr bwMode="auto">
          <a:xfrm>
            <a:off x="827088" y="765175"/>
            <a:ext cx="72850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tabLst>
                <a:tab pos="5759450" algn="r"/>
              </a:tabLst>
              <a:defRPr/>
            </a:pPr>
            <a:r>
              <a:rPr lang="cs-CZ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emens Sans" pitchFamily="2" charset="0"/>
              </a:rPr>
              <a:t>Vliv odporu poruchy</a:t>
            </a:r>
          </a:p>
        </p:txBody>
      </p:sp>
      <p:sp>
        <p:nvSpPr>
          <p:cNvPr id="43011" name="Rectangle 6"/>
          <p:cNvSpPr>
            <a:spLocks noChangeArrowheads="1"/>
          </p:cNvSpPr>
          <p:nvPr/>
        </p:nvSpPr>
        <p:spPr bwMode="auto">
          <a:xfrm>
            <a:off x="4716463" y="3494088"/>
            <a:ext cx="410368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eaLnBrk="0" hangingPunct="0"/>
            <a:r>
              <a:rPr lang="cs-CZ">
                <a:latin typeface="Siemens Sans" pitchFamily="2" charset="0"/>
              </a:rPr>
              <a:t>Schéma ES s poruchovým odporem napájeným ze dvou stran</a:t>
            </a:r>
            <a:r>
              <a:rPr lang="de-DE">
                <a:latin typeface="Siemens Sans" pitchFamily="2" charset="0"/>
              </a:rPr>
              <a:t> </a:t>
            </a:r>
          </a:p>
        </p:txBody>
      </p:sp>
      <p:sp>
        <p:nvSpPr>
          <p:cNvPr id="43012" name="Rectangle 7"/>
          <p:cNvSpPr>
            <a:spLocks noChangeArrowheads="1"/>
          </p:cNvSpPr>
          <p:nvPr/>
        </p:nvSpPr>
        <p:spPr bwMode="auto">
          <a:xfrm>
            <a:off x="4787900" y="5087938"/>
            <a:ext cx="3392488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eaLnBrk="0" hangingPunct="0"/>
            <a:r>
              <a:rPr lang="cs-CZ">
                <a:latin typeface="Siemens Sans" pitchFamily="2" charset="0"/>
                <a:cs typeface="Times New Roman" pitchFamily="18" charset="0"/>
              </a:rPr>
              <a:t>Impedance viděná distanční ochranou </a:t>
            </a:r>
            <a:r>
              <a:rPr lang="cs-CZ">
                <a:latin typeface="Siemens Sans" pitchFamily="2" charset="0"/>
              </a:rPr>
              <a:t>pro oboustranné napájení odporu poruchy bez úhlové diference mezi proudy </a:t>
            </a:r>
            <a:endParaRPr lang="cs-CZ">
              <a:latin typeface="Siemens Sans" pitchFamily="2" charset="0"/>
              <a:cs typeface="Times New Roman" pitchFamily="18" charset="0"/>
            </a:endParaRPr>
          </a:p>
        </p:txBody>
      </p:sp>
      <p:graphicFrame>
        <p:nvGraphicFramePr>
          <p:cNvPr id="43013" name="Object 8"/>
          <p:cNvGraphicFramePr>
            <a:graphicFrameLocks noChangeAspect="1"/>
          </p:cNvGraphicFramePr>
          <p:nvPr/>
        </p:nvGraphicFramePr>
        <p:xfrm>
          <a:off x="7977188" y="5805488"/>
          <a:ext cx="363537" cy="576262"/>
        </p:xfrm>
        <a:graphic>
          <a:graphicData uri="http://schemas.openxmlformats.org/presentationml/2006/ole">
            <p:oleObj spid="_x0000_s43013" name="Equation" r:id="rId3" imgW="164957" imgH="253780" progId="Equation.DSMT4">
              <p:embed/>
            </p:oleObj>
          </a:graphicData>
        </a:graphic>
      </p:graphicFrame>
      <p:sp>
        <p:nvSpPr>
          <p:cNvPr id="43014" name="Rectangle 9"/>
          <p:cNvSpPr>
            <a:spLocks noChangeArrowheads="1"/>
          </p:cNvSpPr>
          <p:nvPr/>
        </p:nvSpPr>
        <p:spPr bwMode="auto">
          <a:xfrm>
            <a:off x="8247063" y="5927725"/>
            <a:ext cx="3937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 eaLnBrk="0" hangingPunct="0"/>
            <a:r>
              <a:rPr lang="de-DE" sz="1200">
                <a:latin typeface="Siemens Sans" pitchFamily="2" charset="0"/>
                <a:cs typeface="Times New Roman" pitchFamily="18" charset="0"/>
              </a:rPr>
              <a:t> </a:t>
            </a:r>
            <a:r>
              <a:rPr lang="de-DE">
                <a:latin typeface="Siemens Sans" pitchFamily="2" charset="0"/>
                <a:cs typeface="Times New Roman" pitchFamily="18" charset="0"/>
              </a:rPr>
              <a:t>a</a:t>
            </a:r>
            <a:r>
              <a:rPr lang="de-DE" sz="1200">
                <a:latin typeface="Siemens Sans" pitchFamily="2" charset="0"/>
                <a:cs typeface="Times New Roman" pitchFamily="18" charset="0"/>
              </a:rPr>
              <a:t> </a:t>
            </a:r>
            <a:endParaRPr lang="de-DE" sz="2400">
              <a:latin typeface="Siemens Sans" pitchFamily="2" charset="0"/>
            </a:endParaRPr>
          </a:p>
        </p:txBody>
      </p:sp>
      <p:sp>
        <p:nvSpPr>
          <p:cNvPr id="43015" name="Rectangle 12"/>
          <p:cNvSpPr>
            <a:spLocks noChangeArrowheads="1"/>
          </p:cNvSpPr>
          <p:nvPr/>
        </p:nvSpPr>
        <p:spPr bwMode="auto">
          <a:xfrm>
            <a:off x="468313" y="3429000"/>
            <a:ext cx="3887787" cy="3240088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43016" name="Rectangle 11"/>
          <p:cNvSpPr>
            <a:spLocks noChangeArrowheads="1"/>
          </p:cNvSpPr>
          <p:nvPr/>
        </p:nvSpPr>
        <p:spPr bwMode="auto">
          <a:xfrm>
            <a:off x="1403350" y="1412875"/>
            <a:ext cx="6121400" cy="180022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430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813" y="1484313"/>
            <a:ext cx="582930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3500438"/>
            <a:ext cx="3632200" cy="306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3019" name="Object 13"/>
          <p:cNvGraphicFramePr>
            <a:graphicFrameLocks noChangeAspect="1"/>
          </p:cNvGraphicFramePr>
          <p:nvPr/>
        </p:nvGraphicFramePr>
        <p:xfrm>
          <a:off x="8604250" y="5805488"/>
          <a:ext cx="336550" cy="576262"/>
        </p:xfrm>
        <a:graphic>
          <a:graphicData uri="http://schemas.openxmlformats.org/presentationml/2006/ole">
            <p:oleObj spid="_x0000_s43019" name="Equation" r:id="rId6" imgW="152268" imgH="253780" progId="Equation.DSMT4">
              <p:embed/>
            </p:oleObj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4"/>
          <p:cNvGraphicFramePr>
            <a:graphicFrameLocks noChangeAspect="1"/>
          </p:cNvGraphicFramePr>
          <p:nvPr/>
        </p:nvGraphicFramePr>
        <p:xfrm>
          <a:off x="3924300" y="1844675"/>
          <a:ext cx="803275" cy="434975"/>
        </p:xfrm>
        <a:graphic>
          <a:graphicData uri="http://schemas.openxmlformats.org/presentationml/2006/ole">
            <p:oleObj spid="_x0000_s44034" name="Equation" r:id="rId3" imgW="469696" imgH="253890" progId="Equation.DSMT4">
              <p:embed/>
            </p:oleObj>
          </a:graphicData>
        </a:graphic>
      </p:graphicFrame>
      <p:sp>
        <p:nvSpPr>
          <p:cNvPr id="44035" name="Rectangle 5"/>
          <p:cNvSpPr>
            <a:spLocks noChangeArrowheads="1"/>
          </p:cNvSpPr>
          <p:nvPr/>
        </p:nvSpPr>
        <p:spPr bwMode="auto">
          <a:xfrm>
            <a:off x="755650" y="1268413"/>
            <a:ext cx="4608513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 eaLnBrk="0" hangingPunct="0"/>
            <a:r>
              <a:rPr lang="cs-CZ">
                <a:latin typeface="Siemens Sans" pitchFamily="2" charset="0"/>
              </a:rPr>
              <a:t>Impedance viděná distanční ochranou pro oboustranné napájení odporu poruchy při úhlové diferenci mezi proudy </a:t>
            </a:r>
          </a:p>
        </p:txBody>
      </p:sp>
      <p:sp>
        <p:nvSpPr>
          <p:cNvPr id="44036" name="Rectangle 8"/>
          <p:cNvSpPr>
            <a:spLocks noChangeArrowheads="1"/>
          </p:cNvSpPr>
          <p:nvPr/>
        </p:nvSpPr>
        <p:spPr bwMode="auto">
          <a:xfrm>
            <a:off x="6156325" y="981075"/>
            <a:ext cx="2303463" cy="2087563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44037" name="Rectangle 9"/>
          <p:cNvSpPr>
            <a:spLocks noChangeArrowheads="1"/>
          </p:cNvSpPr>
          <p:nvPr/>
        </p:nvSpPr>
        <p:spPr bwMode="auto">
          <a:xfrm>
            <a:off x="1116013" y="3213100"/>
            <a:ext cx="6911975" cy="3455988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440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25" y="1052513"/>
            <a:ext cx="188595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913" y="3357563"/>
            <a:ext cx="6526212" cy="316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Object 3"/>
          <p:cNvGraphicFramePr>
            <a:graphicFrameLocks noChangeAspect="1"/>
          </p:cNvGraphicFramePr>
          <p:nvPr/>
        </p:nvGraphicFramePr>
        <p:xfrm>
          <a:off x="684213" y="3357563"/>
          <a:ext cx="4619625" cy="3273425"/>
        </p:xfrm>
        <a:graphic>
          <a:graphicData uri="http://schemas.openxmlformats.org/presentationml/2006/ole">
            <p:oleObj spid="_x0000_s45058" name="Graf" r:id="rId3" imgW="4619594" imgH="2647886" progId="Excel.Chart.8">
              <p:embed/>
            </p:oleObj>
          </a:graphicData>
        </a:graphic>
      </p:graphicFrame>
      <p:sp>
        <p:nvSpPr>
          <p:cNvPr id="45059" name="Text Box 4"/>
          <p:cNvSpPr txBox="1">
            <a:spLocks noChangeArrowheads="1"/>
          </p:cNvSpPr>
          <p:nvPr/>
        </p:nvSpPr>
        <p:spPr bwMode="auto">
          <a:xfrm>
            <a:off x="5724525" y="4076700"/>
            <a:ext cx="3024188" cy="1465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cs-CZ">
                <a:latin typeface="Siemens Sans" pitchFamily="2" charset="0"/>
              </a:rPr>
              <a:t>Viděná </a:t>
            </a:r>
            <a:r>
              <a:rPr lang="cs-CZ">
                <a:solidFill>
                  <a:srgbClr val="FFFF00"/>
                </a:solidFill>
                <a:latin typeface="Siemens Sans" pitchFamily="2" charset="0"/>
              </a:rPr>
              <a:t>„doplňková reaktance poruchy“</a:t>
            </a:r>
            <a:br>
              <a:rPr lang="cs-CZ">
                <a:solidFill>
                  <a:srgbClr val="FFFF00"/>
                </a:solidFill>
                <a:latin typeface="Siemens Sans" pitchFamily="2" charset="0"/>
              </a:rPr>
            </a:br>
            <a:r>
              <a:rPr lang="cs-CZ">
                <a:latin typeface="Siemens Sans" pitchFamily="2" charset="0"/>
              </a:rPr>
              <a:t> v závislosti na velikosti zemnícího odporu stožáru </a:t>
            </a:r>
            <a:br>
              <a:rPr lang="cs-CZ">
                <a:latin typeface="Siemens Sans" pitchFamily="2" charset="0"/>
              </a:rPr>
            </a:br>
            <a:r>
              <a:rPr lang="cs-CZ">
                <a:latin typeface="Siemens Sans" pitchFamily="2" charset="0"/>
              </a:rPr>
              <a:t>a na typu zemnícího lana</a:t>
            </a:r>
          </a:p>
        </p:txBody>
      </p:sp>
      <p:sp>
        <p:nvSpPr>
          <p:cNvPr id="45060" name="Rectangle 5"/>
          <p:cNvSpPr>
            <a:spLocks noChangeArrowheads="1"/>
          </p:cNvSpPr>
          <p:nvPr/>
        </p:nvSpPr>
        <p:spPr bwMode="auto">
          <a:xfrm>
            <a:off x="755650" y="1052513"/>
            <a:ext cx="7704138" cy="2160587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4506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1123950"/>
            <a:ext cx="7200900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2" name="Rectangle 4"/>
          <p:cNvSpPr>
            <a:spLocks noChangeArrowheads="1"/>
          </p:cNvSpPr>
          <p:nvPr/>
        </p:nvSpPr>
        <p:spPr bwMode="auto">
          <a:xfrm>
            <a:off x="1547813" y="1628775"/>
            <a:ext cx="6048375" cy="446405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1844675"/>
            <a:ext cx="5543550" cy="405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3651" name="Rectangle 3"/>
          <p:cNvSpPr>
            <a:spLocks noChangeArrowheads="1"/>
          </p:cNvSpPr>
          <p:nvPr/>
        </p:nvSpPr>
        <p:spPr bwMode="auto">
          <a:xfrm>
            <a:off x="468313" y="7651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„Kývání elektráren“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3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3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6" name="Rectangle 4"/>
          <p:cNvSpPr>
            <a:spLocks noChangeArrowheads="1"/>
          </p:cNvSpPr>
          <p:nvPr/>
        </p:nvSpPr>
        <p:spPr bwMode="auto">
          <a:xfrm>
            <a:off x="611188" y="1628775"/>
            <a:ext cx="7921625" cy="43211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773238"/>
            <a:ext cx="7489825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4677" name="Rectangle 5"/>
          <p:cNvSpPr>
            <a:spLocks noChangeArrowheads="1"/>
          </p:cNvSpPr>
          <p:nvPr/>
        </p:nvSpPr>
        <p:spPr bwMode="auto">
          <a:xfrm>
            <a:off x="468313" y="7651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Chránění T-odboček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4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4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67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8" name="Rectangle 4"/>
          <p:cNvSpPr>
            <a:spLocks noChangeArrowheads="1"/>
          </p:cNvSpPr>
          <p:nvPr/>
        </p:nvSpPr>
        <p:spPr bwMode="auto">
          <a:xfrm>
            <a:off x="539750" y="1844675"/>
            <a:ext cx="7993063" cy="4392613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989138"/>
            <a:ext cx="7345363" cy="390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7507" name="Rectangle 3"/>
          <p:cNvSpPr>
            <a:spLocks noChangeArrowheads="1"/>
          </p:cNvSpPr>
          <p:nvPr/>
        </p:nvSpPr>
        <p:spPr bwMode="auto">
          <a:xfrm>
            <a:off x="971550" y="765175"/>
            <a:ext cx="720090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4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Princip srovnávací ochrany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2" name="Rectangle 4"/>
          <p:cNvSpPr>
            <a:spLocks noChangeArrowheads="1"/>
          </p:cNvSpPr>
          <p:nvPr/>
        </p:nvSpPr>
        <p:spPr bwMode="auto">
          <a:xfrm>
            <a:off x="1763713" y="836613"/>
            <a:ext cx="5545137" cy="54006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981075"/>
            <a:ext cx="5014913" cy="503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8531" name="Rectangle 3"/>
          <p:cNvSpPr>
            <a:spLocks noChangeArrowheads="1"/>
          </p:cNvSpPr>
          <p:nvPr/>
        </p:nvSpPr>
        <p:spPr bwMode="auto">
          <a:xfrm>
            <a:off x="539750" y="6353175"/>
            <a:ext cx="82296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Charakteristika srovnávací ochrany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2" name="Rectangle 4"/>
          <p:cNvSpPr>
            <a:spLocks noChangeArrowheads="1"/>
          </p:cNvSpPr>
          <p:nvPr/>
        </p:nvSpPr>
        <p:spPr bwMode="auto">
          <a:xfrm>
            <a:off x="1189038" y="1628775"/>
            <a:ext cx="6696075" cy="49688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1258888" y="115888"/>
            <a:ext cx="64087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4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Chránění transformátorů 110/22 kV</a:t>
            </a:r>
          </a:p>
        </p:txBody>
      </p:sp>
      <p:pic>
        <p:nvPicPr>
          <p:cNvPr id="50180" name="Picture 8" descr="P4042276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773238"/>
            <a:ext cx="6264275" cy="4687887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69963" y="1052513"/>
            <a:ext cx="6985000" cy="1366837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cs-CZ" sz="4000" smtClean="0">
                <a:solidFill>
                  <a:srgbClr val="FFFF00"/>
                </a:solidFill>
              </a:rPr>
              <a:t>Chránění transformátorů 110/22 kV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43213" y="2924175"/>
            <a:ext cx="4679950" cy="2322513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¯"/>
              <a:defRPr/>
            </a:pPr>
            <a:r>
              <a:rPr lang="cs-CZ" sz="3600" smtClean="0"/>
              <a:t> Tr. 63 MVA</a:t>
            </a:r>
            <a:endParaRPr lang="en-US" sz="3600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¯"/>
              <a:defRPr/>
            </a:pPr>
            <a:r>
              <a:rPr lang="cs-CZ" sz="3600" smtClean="0"/>
              <a:t> Tr. 40 MVA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¯"/>
              <a:defRPr/>
            </a:pPr>
            <a:r>
              <a:rPr lang="cs-CZ" sz="3600" smtClean="0"/>
              <a:t> Tr. 25 MVA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260350"/>
            <a:ext cx="6985000" cy="1366838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cs-CZ" sz="4000" smtClean="0">
                <a:solidFill>
                  <a:srgbClr val="FFFF00"/>
                </a:solidFill>
              </a:rPr>
              <a:t>Ochrany transformátorů 110/22 kV</a:t>
            </a: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916113"/>
            <a:ext cx="7632700" cy="38163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itchFamily="2" charset="2"/>
              <a:buAutoNum type="arabicPeriod"/>
              <a:defRPr/>
            </a:pPr>
            <a:r>
              <a:rPr lang="cs-CZ" sz="2400" smtClean="0"/>
              <a:t>Nadproudová (I</a:t>
            </a:r>
            <a:r>
              <a:rPr lang="en-US" sz="2400" smtClean="0"/>
              <a:t>&gt;, I&gt;&gt;)</a:t>
            </a:r>
            <a:r>
              <a:rPr lang="cs-CZ" sz="2400" smtClean="0"/>
              <a:t> </a:t>
            </a:r>
            <a:r>
              <a:rPr lang="en-US" sz="2400" smtClean="0"/>
              <a:t>a </a:t>
            </a:r>
            <a:r>
              <a:rPr lang="cs-CZ" sz="2400" smtClean="0"/>
              <a:t>kostrová ochrana transformátoru</a:t>
            </a:r>
            <a:r>
              <a:rPr lang="en-US" sz="2400" smtClean="0"/>
              <a:t> (I</a:t>
            </a:r>
            <a:r>
              <a:rPr lang="en-US" sz="2400" baseline="-25000" smtClean="0"/>
              <a:t>N</a:t>
            </a:r>
            <a:r>
              <a:rPr lang="en-US" sz="2400" smtClean="0"/>
              <a:t>&gt;)</a:t>
            </a:r>
            <a:r>
              <a:rPr lang="cs-CZ" sz="2400" smtClean="0"/>
              <a:t>.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itchFamily="2" charset="2"/>
              <a:buAutoNum type="arabicPeriod"/>
              <a:defRPr/>
            </a:pPr>
            <a:endParaRPr lang="cs-CZ" sz="1600" smtClean="0"/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itchFamily="2" charset="2"/>
              <a:buAutoNum type="arabicPeriod" startAt="2"/>
              <a:defRPr/>
            </a:pPr>
            <a:r>
              <a:rPr lang="cs-CZ" sz="2400" smtClean="0"/>
              <a:t>Rozdílová ochrana</a:t>
            </a:r>
            <a:r>
              <a:rPr lang="en-US" sz="2400" smtClean="0"/>
              <a:t> </a:t>
            </a:r>
            <a:r>
              <a:rPr lang="cs-CZ" sz="2400" smtClean="0"/>
              <a:t>vč.</a:t>
            </a:r>
            <a:r>
              <a:rPr lang="en-US" sz="2400" smtClean="0"/>
              <a:t> </a:t>
            </a:r>
            <a:r>
              <a:rPr lang="cs-CZ" sz="2400" smtClean="0"/>
              <a:t>záložní nadproudové ochrany. Zahrnuje i tepelný model transformátoru.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Char char="¯"/>
              <a:defRPr/>
            </a:pPr>
            <a:endParaRPr lang="cs-CZ" sz="1600" smtClean="0"/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itchFamily="2" charset="2"/>
              <a:buAutoNum type="arabicPeriod" startAt="3"/>
              <a:defRPr/>
            </a:pPr>
            <a:r>
              <a:rPr lang="cs-CZ" sz="2400" smtClean="0"/>
              <a:t>Nadproudová a kostrová ochrana odporníku, </a:t>
            </a:r>
            <a:br>
              <a:rPr lang="cs-CZ" sz="2400" smtClean="0"/>
            </a:br>
            <a:r>
              <a:rPr lang="cs-CZ" sz="2400" smtClean="0"/>
              <a:t>vč. tepelného modelu odporníku.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itchFamily="2" charset="2"/>
              <a:buAutoNum type="arabicPeriod" startAt="3"/>
              <a:defRPr/>
            </a:pPr>
            <a:endParaRPr lang="cs-CZ" sz="1600" smtClean="0"/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itchFamily="2" charset="2"/>
              <a:buAutoNum type="arabicPeriod" startAt="4"/>
              <a:defRPr/>
            </a:pPr>
            <a:r>
              <a:rPr lang="cs-CZ" sz="2400" smtClean="0"/>
              <a:t>Buchholzovo plynové relé.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itchFamily="2" charset="2"/>
              <a:buAutoNum type="arabicPeriod" startAt="4"/>
              <a:defRPr/>
            </a:pPr>
            <a:endParaRPr lang="cs-CZ" sz="2400" smtClean="0"/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827088" y="5445125"/>
            <a:ext cx="77771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cs-CZ" sz="2400">
                <a:latin typeface="Times New Roman" pitchFamily="18" charset="0"/>
              </a:rPr>
              <a:t>Pozn.: Tepelný model transformátoru a odporníku nevypínají – jsou pouze na signál.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900" name="Rectangle 36"/>
          <p:cNvSpPr>
            <a:spLocks noChangeArrowheads="1"/>
          </p:cNvSpPr>
          <p:nvPr/>
        </p:nvSpPr>
        <p:spPr bwMode="auto">
          <a:xfrm>
            <a:off x="755650" y="188913"/>
            <a:ext cx="7704138" cy="6480175"/>
          </a:xfrm>
          <a:prstGeom prst="rect">
            <a:avLst/>
          </a:prstGeom>
          <a:solidFill>
            <a:srgbClr val="333300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92902" name="Picture 38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63525"/>
            <a:ext cx="7129463" cy="618490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2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2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2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2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90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466725" y="231775"/>
            <a:ext cx="5618163" cy="63658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271362" name="Picture 2" descr="o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611188" y="376238"/>
            <a:ext cx="5283200" cy="6076950"/>
          </a:xfrm>
          <a:noFill/>
          <a:ln>
            <a:miter lim="800000"/>
            <a:headEnd/>
            <a:tailEnd/>
          </a:ln>
        </p:spPr>
      </p:pic>
      <p:sp>
        <p:nvSpPr>
          <p:cNvPr id="271363" name="Rectangle 3"/>
          <p:cNvSpPr>
            <a:spLocks noChangeArrowheads="1"/>
          </p:cNvSpPr>
          <p:nvPr/>
        </p:nvSpPr>
        <p:spPr bwMode="auto">
          <a:xfrm>
            <a:off x="3203575" y="2060575"/>
            <a:ext cx="85883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Ochrany</a:t>
            </a:r>
            <a:b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Tr.</a:t>
            </a:r>
            <a:b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110/22 kV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71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1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1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7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ChangeArrowheads="1"/>
          </p:cNvSpPr>
          <p:nvPr/>
        </p:nvSpPr>
        <p:spPr bwMode="auto">
          <a:xfrm>
            <a:off x="466725" y="231775"/>
            <a:ext cx="5618163" cy="63658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303108" name="Rectangle 4"/>
          <p:cNvSpPr>
            <a:spLocks noChangeArrowheads="1"/>
          </p:cNvSpPr>
          <p:nvPr/>
        </p:nvSpPr>
        <p:spPr bwMode="auto">
          <a:xfrm>
            <a:off x="6732588" y="2492375"/>
            <a:ext cx="21796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Ochrany</a:t>
            </a:r>
            <a:b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Tr.</a:t>
            </a:r>
            <a:b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110/22 kV</a:t>
            </a:r>
          </a:p>
        </p:txBody>
      </p:sp>
      <p:pic>
        <p:nvPicPr>
          <p:cNvPr id="55300" name="Picture 9" descr="P4042238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 l="19025" t="4071" r="21709" b="2280"/>
          <a:stretch>
            <a:fillRect/>
          </a:stretch>
        </p:blipFill>
        <p:spPr bwMode="auto">
          <a:xfrm>
            <a:off x="755650" y="476250"/>
            <a:ext cx="4968875" cy="5851525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3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3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10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6" name="Rectangle 4"/>
          <p:cNvSpPr>
            <a:spLocks noChangeArrowheads="1"/>
          </p:cNvSpPr>
          <p:nvPr/>
        </p:nvSpPr>
        <p:spPr bwMode="auto">
          <a:xfrm>
            <a:off x="684213" y="2132013"/>
            <a:ext cx="7704137" cy="3887787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2492375"/>
            <a:ext cx="7032625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9557" name="Rectangle 5"/>
          <p:cNvSpPr>
            <a:spLocks noChangeArrowheads="1"/>
          </p:cNvSpPr>
          <p:nvPr/>
        </p:nvSpPr>
        <p:spPr bwMode="auto">
          <a:xfrm>
            <a:off x="971550" y="908050"/>
            <a:ext cx="720090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4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Princip rozdílové ochrany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80" name="Rectangle 4"/>
          <p:cNvSpPr>
            <a:spLocks noChangeArrowheads="1"/>
          </p:cNvSpPr>
          <p:nvPr/>
        </p:nvSpPr>
        <p:spPr bwMode="auto">
          <a:xfrm>
            <a:off x="900113" y="836613"/>
            <a:ext cx="7345362" cy="5256212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981075"/>
            <a:ext cx="6823075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468313" y="6237288"/>
            <a:ext cx="822960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Charakteristika rozdílové ochrany</a:t>
            </a:r>
          </a:p>
        </p:txBody>
      </p:sp>
      <p:graphicFrame>
        <p:nvGraphicFramePr>
          <p:cNvPr id="280582" name="Object 6"/>
          <p:cNvGraphicFramePr>
            <a:graphicFrameLocks noChangeAspect="1"/>
          </p:cNvGraphicFramePr>
          <p:nvPr/>
        </p:nvGraphicFramePr>
        <p:xfrm>
          <a:off x="5508625" y="3860800"/>
          <a:ext cx="2352675" cy="1081088"/>
        </p:xfrm>
        <a:graphic>
          <a:graphicData uri="http://schemas.openxmlformats.org/presentationml/2006/ole">
            <p:oleObj spid="_x0000_s57349" name="Equation" r:id="rId4" imgW="1244600" imgH="571500" progId="Equation.DSMT4">
              <p:embed/>
            </p:oleObj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0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ChangeArrowheads="1"/>
          </p:cNvSpPr>
          <p:nvPr/>
        </p:nvSpPr>
        <p:spPr bwMode="auto">
          <a:xfrm>
            <a:off x="612775" y="1484313"/>
            <a:ext cx="7848600" cy="4465637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307204" name="Rectangle 4"/>
          <p:cNvSpPr>
            <a:spLocks noChangeArrowheads="1"/>
          </p:cNvSpPr>
          <p:nvPr/>
        </p:nvSpPr>
        <p:spPr bwMode="auto">
          <a:xfrm>
            <a:off x="395288" y="6165850"/>
            <a:ext cx="8229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cs-CZ" sz="2000"/>
              <a:t>- blokování rozdílové ochrany od 2. a 5. harmonické proudu</a:t>
            </a:r>
          </a:p>
        </p:txBody>
      </p:sp>
      <p:pic>
        <p:nvPicPr>
          <p:cNvPr id="5837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628775"/>
            <a:ext cx="7705725" cy="424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07" name="Rectangle 7"/>
          <p:cNvSpPr>
            <a:spLocks noChangeArrowheads="1"/>
          </p:cNvSpPr>
          <p:nvPr/>
        </p:nvSpPr>
        <p:spPr bwMode="auto">
          <a:xfrm>
            <a:off x="395288" y="836613"/>
            <a:ext cx="822960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Zapínací ráz transformátoru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307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30720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20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307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07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2" grpId="0" animBg="1"/>
      <p:bldP spid="30720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3" y="1773238"/>
            <a:ext cx="7797800" cy="4525962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Přesnost, citlivost</a:t>
            </a:r>
          </a:p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Spolehlivost - samokontrola</a:t>
            </a:r>
          </a:p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Variabilita charakteristik</a:t>
            </a:r>
          </a:p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Více sad nastavení</a:t>
            </a:r>
          </a:p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Logické vazby</a:t>
            </a:r>
          </a:p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Kompaktní provedení</a:t>
            </a:r>
          </a:p>
          <a:p>
            <a:pPr marL="546100" indent="-546100" eaLnBrk="1" hangingPunct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Malá spotřeba v proudových a             napěťových obvodech</a:t>
            </a:r>
          </a:p>
        </p:txBody>
      </p:sp>
      <p:sp>
        <p:nvSpPr>
          <p:cNvPr id="261124" name="Rectangle 4"/>
          <p:cNvSpPr>
            <a:spLocks noChangeArrowheads="1"/>
          </p:cNvSpPr>
          <p:nvPr/>
        </p:nvSpPr>
        <p:spPr bwMode="auto">
          <a:xfrm>
            <a:off x="900113" y="620713"/>
            <a:ext cx="72009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Výhody digitálních ochran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2332038"/>
            <a:ext cx="8229600" cy="4525962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30238" indent="-630238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Rychlost působení</a:t>
            </a:r>
          </a:p>
          <a:p>
            <a:pPr marL="630238" indent="-630238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cs-CZ" sz="1200" smtClean="0"/>
          </a:p>
          <a:p>
            <a:pPr marL="630238" indent="-630238" eaLnBrk="1" hangingPunct="1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cs-CZ" smtClean="0"/>
              <a:t>Široká škála příslušenství </a:t>
            </a:r>
          </a:p>
          <a:p>
            <a:pPr marL="630238" indent="-630238" eaLnBrk="1" hangingPunct="1">
              <a:buClr>
                <a:srgbClr val="FFFF00"/>
              </a:buClr>
              <a:buFont typeface="Wingdings" pitchFamily="2" charset="2"/>
              <a:buNone/>
              <a:defRPr/>
            </a:pPr>
            <a:r>
              <a:rPr lang="cs-CZ" smtClean="0"/>
              <a:t>      - poruchový zapisovač, </a:t>
            </a:r>
            <a:br>
              <a:rPr lang="cs-CZ" smtClean="0"/>
            </a:br>
            <a:r>
              <a:rPr lang="cs-CZ" smtClean="0"/>
              <a:t>deník událostí, </a:t>
            </a:r>
            <a:br>
              <a:rPr lang="cs-CZ" smtClean="0"/>
            </a:br>
            <a:r>
              <a:rPr lang="cs-CZ" smtClean="0"/>
              <a:t>harmonická analýza, atd.</a:t>
            </a:r>
          </a:p>
        </p:txBody>
      </p:sp>
      <p:sp>
        <p:nvSpPr>
          <p:cNvPr id="262149" name="Rectangle 5"/>
          <p:cNvSpPr>
            <a:spLocks noChangeArrowheads="1"/>
          </p:cNvSpPr>
          <p:nvPr/>
        </p:nvSpPr>
        <p:spPr bwMode="auto">
          <a:xfrm>
            <a:off x="900113" y="620713"/>
            <a:ext cx="72009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Výhody digitálních ochran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3" name="Rectangle 5"/>
          <p:cNvSpPr>
            <a:spLocks noChangeArrowheads="1"/>
          </p:cNvSpPr>
          <p:nvPr/>
        </p:nvSpPr>
        <p:spPr bwMode="auto">
          <a:xfrm>
            <a:off x="1042988" y="1412875"/>
            <a:ext cx="6985000" cy="5256213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61443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557338"/>
            <a:ext cx="6553200" cy="4914900"/>
          </a:xfrm>
          <a:noFill/>
          <a:ln>
            <a:miter lim="800000"/>
            <a:headEnd/>
            <a:tailEnd/>
          </a:ln>
        </p:spPr>
      </p:pic>
      <p:sp>
        <p:nvSpPr>
          <p:cNvPr id="61444" name="Text Box 3"/>
          <p:cNvSpPr txBox="1">
            <a:spLocks noChangeArrowheads="1"/>
          </p:cNvSpPr>
          <p:nvPr/>
        </p:nvSpPr>
        <p:spPr bwMode="auto">
          <a:xfrm>
            <a:off x="1403350" y="333375"/>
            <a:ext cx="5329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kumimoji="1" lang="cs-CZ" sz="2400">
              <a:solidFill>
                <a:srgbClr val="FFFF00"/>
              </a:solidFill>
            </a:endParaRPr>
          </a:p>
        </p:txBody>
      </p:sp>
      <p:sp>
        <p:nvSpPr>
          <p:cNvPr id="263182" name="Rectangle 14"/>
          <p:cNvSpPr>
            <a:spLocks noChangeArrowheads="1"/>
          </p:cNvSpPr>
          <p:nvPr/>
        </p:nvSpPr>
        <p:spPr bwMode="auto">
          <a:xfrm>
            <a:off x="900113" y="476250"/>
            <a:ext cx="720090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poruchový zapisovač ochrany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7" name="Rectangle 17"/>
          <p:cNvSpPr>
            <a:spLocks noChangeArrowheads="1"/>
          </p:cNvSpPr>
          <p:nvPr/>
        </p:nvSpPr>
        <p:spPr bwMode="auto">
          <a:xfrm>
            <a:off x="250825" y="190500"/>
            <a:ext cx="6121400" cy="2808288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66246" name="Rectangle 6"/>
          <p:cNvSpPr>
            <a:spLocks noChangeArrowheads="1"/>
          </p:cNvSpPr>
          <p:nvPr/>
        </p:nvSpPr>
        <p:spPr bwMode="auto">
          <a:xfrm>
            <a:off x="3419475" y="3140075"/>
            <a:ext cx="5545138" cy="3573463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62468" name="Picture 1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3284538"/>
            <a:ext cx="5149850" cy="3225800"/>
          </a:xfrm>
          <a:noFill/>
          <a:ln>
            <a:miter lim="800000"/>
            <a:headEnd/>
            <a:tailEnd/>
          </a:ln>
        </p:spPr>
      </p:pic>
      <p:sp>
        <p:nvSpPr>
          <p:cNvPr id="62469" name="Text Box 4"/>
          <p:cNvSpPr txBox="1">
            <a:spLocks noChangeArrowheads="1"/>
          </p:cNvSpPr>
          <p:nvPr/>
        </p:nvSpPr>
        <p:spPr bwMode="auto">
          <a:xfrm>
            <a:off x="1403350" y="4508500"/>
            <a:ext cx="1800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cs-CZ" sz="2400">
                <a:solidFill>
                  <a:srgbClr val="FFFF00"/>
                </a:solidFill>
              </a:rPr>
              <a:t>fázorový diagram</a:t>
            </a:r>
          </a:p>
        </p:txBody>
      </p:sp>
      <p:sp>
        <p:nvSpPr>
          <p:cNvPr id="62470" name="Text Box 5"/>
          <p:cNvSpPr txBox="1">
            <a:spLocks noChangeArrowheads="1"/>
          </p:cNvSpPr>
          <p:nvPr/>
        </p:nvSpPr>
        <p:spPr bwMode="auto">
          <a:xfrm>
            <a:off x="6588125" y="1125538"/>
            <a:ext cx="20875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cs-CZ" sz="2400">
                <a:solidFill>
                  <a:srgbClr val="FFFF00"/>
                </a:solidFill>
              </a:rPr>
              <a:t>harmonická analýza</a:t>
            </a:r>
          </a:p>
        </p:txBody>
      </p:sp>
      <p:pic>
        <p:nvPicPr>
          <p:cNvPr id="62471" name="Picture 1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33375"/>
            <a:ext cx="5761037" cy="259715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6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6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6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66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7" grpId="0" animBg="1"/>
      <p:bldP spid="26624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ChangeArrowheads="1"/>
          </p:cNvSpPr>
          <p:nvPr/>
        </p:nvSpPr>
        <p:spPr bwMode="auto">
          <a:xfrm>
            <a:off x="539750" y="9080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4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Chránění vedení 22 kV</a:t>
            </a:r>
          </a:p>
        </p:txBody>
      </p:sp>
      <p:sp>
        <p:nvSpPr>
          <p:cNvPr id="422915" name="Rectangle 3"/>
          <p:cNvSpPr>
            <a:spLocks noChangeArrowheads="1"/>
          </p:cNvSpPr>
          <p:nvPr/>
        </p:nvSpPr>
        <p:spPr bwMode="auto">
          <a:xfrm>
            <a:off x="-900113" y="1916113"/>
            <a:ext cx="8229601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¯"/>
              <a:defRPr/>
            </a:pPr>
            <a:r>
              <a:rPr lang="cs-CZ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 Kabelové vedení</a:t>
            </a:r>
          </a:p>
        </p:txBody>
      </p:sp>
      <p:sp>
        <p:nvSpPr>
          <p:cNvPr id="422916" name="Rectangle 4"/>
          <p:cNvSpPr>
            <a:spLocks noChangeArrowheads="1"/>
          </p:cNvSpPr>
          <p:nvPr/>
        </p:nvSpPr>
        <p:spPr bwMode="auto">
          <a:xfrm>
            <a:off x="468313" y="3644900"/>
            <a:ext cx="8229600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cs-CZ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Nadproudové chránění</a:t>
            </a:r>
            <a:r>
              <a:rPr lang="cs-CZ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 v soustavě, kde je</a:t>
            </a:r>
          </a:p>
        </p:txBody>
      </p:sp>
      <p:sp>
        <p:nvSpPr>
          <p:cNvPr id="422917" name="Rectangle 5"/>
          <p:cNvSpPr>
            <a:spLocks noChangeArrowheads="1"/>
          </p:cNvSpPr>
          <p:nvPr/>
        </p:nvSpPr>
        <p:spPr bwMode="auto">
          <a:xfrm>
            <a:off x="468313" y="4868863"/>
            <a:ext cx="82296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cs-CZ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Tam kde je uzel soustavy přizemněn přes </a:t>
            </a:r>
          </a:p>
        </p:txBody>
      </p:sp>
      <p:sp>
        <p:nvSpPr>
          <p:cNvPr id="422918" name="Rectangle 6"/>
          <p:cNvSpPr>
            <a:spLocks noChangeArrowheads="1"/>
          </p:cNvSpPr>
          <p:nvPr/>
        </p:nvSpPr>
        <p:spPr bwMode="auto">
          <a:xfrm>
            <a:off x="971550" y="5373688"/>
            <a:ext cx="734536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defRPr/>
            </a:pPr>
            <a:r>
              <a:rPr lang="cs-CZ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tlumivku, jsou použity </a:t>
            </a:r>
            <a:r>
              <a:rPr lang="cs-CZ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zemní relé GSC</a:t>
            </a:r>
            <a:r>
              <a:rPr lang="cs-CZ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sp>
        <p:nvSpPr>
          <p:cNvPr id="422919" name="Rectangle 7"/>
          <p:cNvSpPr>
            <a:spLocks noChangeArrowheads="1"/>
          </p:cNvSpPr>
          <p:nvPr/>
        </p:nvSpPr>
        <p:spPr bwMode="auto">
          <a:xfrm>
            <a:off x="900113" y="4148138"/>
            <a:ext cx="7524750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defRPr/>
            </a:pPr>
            <a:r>
              <a:rPr lang="cs-CZ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uzel soustavy přizemněn přes odporník.</a:t>
            </a:r>
          </a:p>
        </p:txBody>
      </p:sp>
      <p:sp>
        <p:nvSpPr>
          <p:cNvPr id="422920" name="Rectangle 8"/>
          <p:cNvSpPr>
            <a:spLocks noChangeArrowheads="1"/>
          </p:cNvSpPr>
          <p:nvPr/>
        </p:nvSpPr>
        <p:spPr bwMode="auto">
          <a:xfrm>
            <a:off x="755650" y="2563813"/>
            <a:ext cx="4967288" cy="102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¯"/>
              <a:defRPr/>
            </a:pPr>
            <a:r>
              <a:rPr lang="cs-CZ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 Venkovní vedení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323850" y="692150"/>
            <a:ext cx="4535488" cy="6048375"/>
          </a:xfrm>
          <a:prstGeom prst="rect">
            <a:avLst/>
          </a:prstGeom>
          <a:solidFill>
            <a:srgbClr val="1C1C1C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423939" name="Rectangle 3"/>
          <p:cNvSpPr>
            <a:spLocks noChangeArrowheads="1"/>
          </p:cNvSpPr>
          <p:nvPr/>
        </p:nvSpPr>
        <p:spPr bwMode="auto">
          <a:xfrm>
            <a:off x="4500563" y="2349500"/>
            <a:ext cx="4843462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Nastavení nadproud.</a:t>
            </a:r>
            <a:br>
              <a:rPr lang="cs-CZ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cs-CZ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ochran v síti 22 kV</a:t>
            </a:r>
            <a:br>
              <a:rPr lang="cs-CZ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cs-CZ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PRE.</a:t>
            </a:r>
          </a:p>
        </p:txBody>
      </p:sp>
      <p:pic>
        <p:nvPicPr>
          <p:cNvPr id="4239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765175"/>
            <a:ext cx="4249737" cy="590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3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3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ChangeArrowheads="1"/>
          </p:cNvSpPr>
          <p:nvPr/>
        </p:nvSpPr>
        <p:spPr bwMode="auto">
          <a:xfrm>
            <a:off x="755650" y="620713"/>
            <a:ext cx="7704138" cy="6048375"/>
          </a:xfrm>
          <a:prstGeom prst="rect">
            <a:avLst/>
          </a:prstGeom>
          <a:solidFill>
            <a:srgbClr val="1C1C1C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424963" name="Rectangle 3"/>
          <p:cNvSpPr>
            <a:spLocks noChangeArrowheads="1"/>
          </p:cNvSpPr>
          <p:nvPr/>
        </p:nvSpPr>
        <p:spPr bwMode="auto">
          <a:xfrm>
            <a:off x="611188" y="6921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3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Problematika kapac. proudů</a:t>
            </a: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341438"/>
            <a:ext cx="6600825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4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4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ChangeArrowheads="1"/>
          </p:cNvSpPr>
          <p:nvPr/>
        </p:nvSpPr>
        <p:spPr bwMode="auto">
          <a:xfrm>
            <a:off x="1258888" y="2060575"/>
            <a:ext cx="6553200" cy="446405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2349500"/>
            <a:ext cx="5989637" cy="394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5988" name="Rectangle 4"/>
          <p:cNvSpPr>
            <a:spLocks noChangeArrowheads="1"/>
          </p:cNvSpPr>
          <p:nvPr/>
        </p:nvSpPr>
        <p:spPr bwMode="auto">
          <a:xfrm>
            <a:off x="539750" y="6921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cs-CZ" sz="3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Charakteristika </a:t>
            </a:r>
            <a:br>
              <a:rPr lang="cs-CZ" sz="3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cs-CZ" sz="3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nadproudové ochrany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25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25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8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ChangeArrowheads="1"/>
          </p:cNvSpPr>
          <p:nvPr/>
        </p:nvSpPr>
        <p:spPr bwMode="auto">
          <a:xfrm>
            <a:off x="1114425" y="1844675"/>
            <a:ext cx="6913563" cy="3529013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427011" name="Picture 3" descr="w2"/>
          <p:cNvPicPr>
            <a:picLocks noChangeAspect="1" noChangeArrowheads="1"/>
          </p:cNvPicPr>
          <p:nvPr/>
        </p:nvPicPr>
        <p:blipFill>
          <a:blip r:embed="rId3" cstate="print">
            <a:lum contrast="60000"/>
          </a:blip>
          <a:srcRect/>
          <a:stretch>
            <a:fillRect/>
          </a:stretch>
        </p:blipFill>
        <p:spPr bwMode="auto">
          <a:xfrm>
            <a:off x="1258888" y="1989138"/>
            <a:ext cx="6624637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1116013" y="765175"/>
            <a:ext cx="68405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2400">
                <a:solidFill>
                  <a:srgbClr val="FFFF00"/>
                </a:solidFill>
                <a:latin typeface="Tahoma" pitchFamily="34" charset="0"/>
              </a:rPr>
              <a:t>Vylepšení pomocí podpěťového blokování nadproudových ochran</a:t>
            </a:r>
          </a:p>
        </p:txBody>
      </p:sp>
      <p:graphicFrame>
        <p:nvGraphicFramePr>
          <p:cNvPr id="67589" name="Object 5"/>
          <p:cNvGraphicFramePr>
            <a:graphicFrameLocks noChangeAspect="1"/>
          </p:cNvGraphicFramePr>
          <p:nvPr/>
        </p:nvGraphicFramePr>
        <p:xfrm>
          <a:off x="1231900" y="5759450"/>
          <a:ext cx="1422400" cy="628650"/>
        </p:xfrm>
        <a:graphic>
          <a:graphicData uri="http://schemas.openxmlformats.org/presentationml/2006/ole">
            <p:oleObj spid="_x0000_s67589" name="Equation" r:id="rId4" imgW="1015559" imgH="444307" progId="Equation.DSMT4">
              <p:embed/>
            </p:oleObj>
          </a:graphicData>
        </a:graphic>
      </p:graphicFrame>
      <p:graphicFrame>
        <p:nvGraphicFramePr>
          <p:cNvPr id="67590" name="Object 6"/>
          <p:cNvGraphicFramePr>
            <a:graphicFrameLocks noChangeAspect="1"/>
          </p:cNvGraphicFramePr>
          <p:nvPr/>
        </p:nvGraphicFramePr>
        <p:xfrm>
          <a:off x="3305175" y="5757863"/>
          <a:ext cx="1668463" cy="593725"/>
        </p:xfrm>
        <a:graphic>
          <a:graphicData uri="http://schemas.openxmlformats.org/presentationml/2006/ole">
            <p:oleObj spid="_x0000_s67590" name="Equation" r:id="rId5" imgW="1256755" imgH="444307" progId="Equation.DSMT4">
              <p:embed/>
            </p:oleObj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5649913" y="5757863"/>
          <a:ext cx="2111375" cy="606425"/>
        </p:xfrm>
        <a:graphic>
          <a:graphicData uri="http://schemas.openxmlformats.org/presentationml/2006/ole">
            <p:oleObj spid="_x0000_s67591" name="Equation" r:id="rId6" imgW="1548728" imgH="444307" progId="Equation.DSMT4">
              <p:embed/>
            </p:oleObj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270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27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427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27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27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27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ChangeArrowheads="1"/>
          </p:cNvSpPr>
          <p:nvPr/>
        </p:nvSpPr>
        <p:spPr bwMode="auto">
          <a:xfrm>
            <a:off x="1620838" y="1412875"/>
            <a:ext cx="5759450" cy="4681538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428035" name="Picture 3" descr="w3"/>
          <p:cNvPicPr>
            <a:picLocks noChangeAspect="1" noChangeArrowheads="1"/>
          </p:cNvPicPr>
          <p:nvPr/>
        </p:nvPicPr>
        <p:blipFill>
          <a:blip r:embed="rId2" cstate="print">
            <a:lum contrast="50000"/>
          </a:blip>
          <a:srcRect/>
          <a:stretch>
            <a:fillRect/>
          </a:stretch>
        </p:blipFill>
        <p:spPr bwMode="auto">
          <a:xfrm>
            <a:off x="1763713" y="1557338"/>
            <a:ext cx="5472112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2339975" y="692150"/>
            <a:ext cx="5257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800">
                <a:solidFill>
                  <a:srgbClr val="FFFF00"/>
                </a:solidFill>
                <a:latin typeface="Tahoma" pitchFamily="34" charset="0"/>
              </a:rPr>
              <a:t>Použití směrových ochran</a:t>
            </a: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1979613" y="6165850"/>
            <a:ext cx="5759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400">
                <a:latin typeface="Tahoma" pitchFamily="34" charset="0"/>
              </a:rPr>
              <a:t>směrové ochrany ve zkruhované síti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28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28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28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28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ChangeArrowheads="1"/>
          </p:cNvSpPr>
          <p:nvPr/>
        </p:nvSpPr>
        <p:spPr bwMode="auto">
          <a:xfrm>
            <a:off x="971550" y="908050"/>
            <a:ext cx="7272338" cy="5545138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69635" name="Picture 3" descr="P41323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125538"/>
            <a:ext cx="6840538" cy="511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29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29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5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ChangeArrowheads="1"/>
          </p:cNvSpPr>
          <p:nvPr/>
        </p:nvSpPr>
        <p:spPr bwMode="auto">
          <a:xfrm>
            <a:off x="971550" y="908050"/>
            <a:ext cx="7272338" cy="5545138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70659" name="Picture 3" descr="P40422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125538"/>
            <a:ext cx="6840538" cy="511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0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0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8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ChangeArrowheads="1"/>
          </p:cNvSpPr>
          <p:nvPr/>
        </p:nvSpPr>
        <p:spPr bwMode="auto">
          <a:xfrm>
            <a:off x="1260475" y="1125538"/>
            <a:ext cx="6624638" cy="511175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71683" name="Picture 3" descr="P41323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341438"/>
            <a:ext cx="6192838" cy="463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1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06" grpId="0" animBg="1"/>
    </p:bldLst>
  </p:timing>
</p:sld>
</file>

<file path=ppt/theme/theme1.xml><?xml version="1.0" encoding="utf-8"?>
<a:theme xmlns:a="http://schemas.openxmlformats.org/drawingml/2006/main" name="Body">
  <a:themeElements>
    <a:clrScheme name="Body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Bod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ody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dy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dy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834</TotalTime>
  <Words>822</Words>
  <Application>Microsoft Office PowerPoint</Application>
  <PresentationFormat>Předvádění na obrazovce (4:3)</PresentationFormat>
  <Paragraphs>195</Paragraphs>
  <Slides>68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68</vt:i4>
      </vt:variant>
    </vt:vector>
  </HeadingPairs>
  <TitlesOfParts>
    <vt:vector size="78" baseType="lpstr">
      <vt:lpstr>Arial</vt:lpstr>
      <vt:lpstr>Wingdings</vt:lpstr>
      <vt:lpstr>Calibri</vt:lpstr>
      <vt:lpstr>Siemens Sans</vt:lpstr>
      <vt:lpstr>Arial Narrow</vt:lpstr>
      <vt:lpstr>Times New Roman</vt:lpstr>
      <vt:lpstr>Tahoma</vt:lpstr>
      <vt:lpstr>Body</vt:lpstr>
      <vt:lpstr>MathType 5.0 Equation</vt:lpstr>
      <vt:lpstr>Graf aplikace Microsoft Excel</vt:lpstr>
      <vt:lpstr>Snímek 1</vt:lpstr>
      <vt:lpstr>Snímek 2</vt:lpstr>
      <vt:lpstr>Poruchové stavy v rozvodu</vt:lpstr>
      <vt:lpstr>Druhy a charakteristiky ochran</vt:lpstr>
      <vt:lpstr>Rozdělení ochran dle funkčního principu</vt:lpstr>
      <vt:lpstr>Rozdělení ochran dle doby působení</vt:lpstr>
      <vt:lpstr>Rozdělení ochran dle konstrukce</vt:lpstr>
      <vt:lpstr>Rozdělení chráněného zařízení - obecně</vt:lpstr>
      <vt:lpstr>Rozdělení chráněného  zařízení v PRE</vt:lpstr>
      <vt:lpstr>Chránění vedení 110 kV</vt:lpstr>
      <vt:lpstr>Chránění vedení 110 kV</vt:lpstr>
      <vt:lpstr>Snímek 12</vt:lpstr>
      <vt:lpstr>Ochrany vedení 110 kV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  <vt:lpstr>Snímek 26</vt:lpstr>
      <vt:lpstr>Snímek 27</vt:lpstr>
      <vt:lpstr>Snímek 28</vt:lpstr>
      <vt:lpstr>Snímek 29</vt:lpstr>
      <vt:lpstr>Snímek 30</vt:lpstr>
      <vt:lpstr>Snímek 31</vt:lpstr>
      <vt:lpstr>Snímek 32</vt:lpstr>
      <vt:lpstr>Snímek 33</vt:lpstr>
      <vt:lpstr>Snímek 34</vt:lpstr>
      <vt:lpstr>Snímek 35</vt:lpstr>
      <vt:lpstr>Snímek 36</vt:lpstr>
      <vt:lpstr>Snímek 37</vt:lpstr>
      <vt:lpstr>Snímek 38</vt:lpstr>
      <vt:lpstr>Snímek 39</vt:lpstr>
      <vt:lpstr>Snímek 40</vt:lpstr>
      <vt:lpstr>Snímek 41</vt:lpstr>
      <vt:lpstr>Snímek 42</vt:lpstr>
      <vt:lpstr>Snímek 43</vt:lpstr>
      <vt:lpstr>Snímek 44</vt:lpstr>
      <vt:lpstr>Snímek 45</vt:lpstr>
      <vt:lpstr>Snímek 46</vt:lpstr>
      <vt:lpstr>Snímek 47</vt:lpstr>
      <vt:lpstr>Chránění transformátorů 110/22 kV</vt:lpstr>
      <vt:lpstr>Ochrany transformátorů 110/22 kV</vt:lpstr>
      <vt:lpstr>Snímek 50</vt:lpstr>
      <vt:lpstr>Snímek 51</vt:lpstr>
      <vt:lpstr>Snímek 52</vt:lpstr>
      <vt:lpstr>Snímek 53</vt:lpstr>
      <vt:lpstr>Snímek 54</vt:lpstr>
      <vt:lpstr>Snímek 55</vt:lpstr>
      <vt:lpstr>Snímek 56</vt:lpstr>
      <vt:lpstr>Snímek 57</vt:lpstr>
      <vt:lpstr>Snímek 58</vt:lpstr>
      <vt:lpstr>Snímek 59</vt:lpstr>
      <vt:lpstr>Snímek 60</vt:lpstr>
      <vt:lpstr>Snímek 61</vt:lpstr>
      <vt:lpstr>Snímek 62</vt:lpstr>
      <vt:lpstr>Snímek 63</vt:lpstr>
      <vt:lpstr>Snímek 64</vt:lpstr>
      <vt:lpstr>Snímek 65</vt:lpstr>
      <vt:lpstr>Snímek 66</vt:lpstr>
      <vt:lpstr>Snímek 67</vt:lpstr>
      <vt:lpstr>Snímek 68</vt:lpstr>
    </vt:vector>
  </TitlesOfParts>
  <Company>Pražská energetika, a.s.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PRE</dc:creator>
  <cp:lastModifiedBy>musallub</cp:lastModifiedBy>
  <cp:revision>90</cp:revision>
  <cp:lastPrinted>1601-01-01T00:00:00Z</cp:lastPrinted>
  <dcterms:created xsi:type="dcterms:W3CDTF">2005-06-20T13:58:10Z</dcterms:created>
  <dcterms:modified xsi:type="dcterms:W3CDTF">2012-12-17T13:08:08Z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