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56" r:id="rId3"/>
    <p:sldId id="357" r:id="rId4"/>
    <p:sldId id="358" r:id="rId5"/>
    <p:sldId id="366" r:id="rId6"/>
    <p:sldId id="367" r:id="rId7"/>
    <p:sldId id="303" r:id="rId8"/>
    <p:sldId id="321" r:id="rId9"/>
    <p:sldId id="304" r:id="rId10"/>
    <p:sldId id="323" r:id="rId11"/>
    <p:sldId id="320" r:id="rId12"/>
    <p:sldId id="306" r:id="rId13"/>
    <p:sldId id="331" r:id="rId14"/>
    <p:sldId id="365" r:id="rId15"/>
    <p:sldId id="307" r:id="rId16"/>
    <p:sldId id="308" r:id="rId17"/>
    <p:sldId id="314" r:id="rId18"/>
    <p:sldId id="322" r:id="rId19"/>
    <p:sldId id="309" r:id="rId20"/>
    <p:sldId id="310" r:id="rId21"/>
    <p:sldId id="311" r:id="rId22"/>
    <p:sldId id="316" r:id="rId23"/>
    <p:sldId id="313" r:id="rId24"/>
    <p:sldId id="319" r:id="rId25"/>
    <p:sldId id="324" r:id="rId26"/>
    <p:sldId id="325" r:id="rId27"/>
    <p:sldId id="326" r:id="rId28"/>
    <p:sldId id="327" r:id="rId29"/>
    <p:sldId id="328" r:id="rId30"/>
    <p:sldId id="329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62" r:id="rId3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8601" autoAdjust="0"/>
  </p:normalViewPr>
  <p:slideViewPr>
    <p:cSldViewPr>
      <p:cViewPr varScale="1">
        <p:scale>
          <a:sx n="106" d="100"/>
          <a:sy n="106" d="100"/>
        </p:scale>
        <p:origin x="-78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910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fld id="{71F5595C-7295-4AF5-948E-B6AB99BE6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05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fld id="{5FF7593A-A5B6-46E6-B426-12EEB057E6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364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ABFEF-B69B-4A75-8585-0B9FB2972C90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A8F0F-3B59-4D81-BCF8-121065953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31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A801E-285A-4452-BD45-13DFF9A58DE5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220B8-95D8-4650-92A0-D5BEC1CB6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36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CAF9C4-F24C-4CE9-93C4-B33951A0EE6D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4046E-40FC-443B-83F2-1DB026022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33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981075"/>
            <a:ext cx="4351337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83125" y="981075"/>
            <a:ext cx="4352925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3FE70-FBE7-4E77-BC6F-C61B17F45427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8223B-DE69-45B1-98B7-5999644DB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01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52185-04A0-4A3E-92BE-1DDEBAEDEC66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866F8-0B22-4B2E-9D36-67C110746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6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BAB47-4B87-448B-A7F9-C0441C5500BA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4FF71-E718-4448-B21D-AE1DA82C2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13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92B218-5B79-48DE-8C3C-8C155DAE8E6F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8862C-7E9D-452E-BB71-9961244AA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8497C-1B70-4DBC-8F82-B4D01179123E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E7BC5-2E7F-4CB9-A048-983C60AA8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6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5C9B59-4206-46BE-B82C-2EF574949ACC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D0936-D842-48D6-9E7E-F6E96C540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58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DEFF8-1DE5-4978-9CD6-6F6E2861895D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7F3AE-A6CA-4F33-86DB-E465FC2CFE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06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23075" y="333375"/>
            <a:ext cx="2212975" cy="5975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79388" y="333375"/>
            <a:ext cx="6491287" cy="5975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9F26AE-0EA0-400B-849D-AF2A23915BCB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8FE43-A957-4A43-B842-354A60AB0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53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7450" y="333375"/>
            <a:ext cx="7427913" cy="50323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79388" y="981075"/>
            <a:ext cx="4351337" cy="532765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83125" y="981075"/>
            <a:ext cx="4352925" cy="532765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67461-C7EF-4799-82E6-18FA545B5E4B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B4DE8-5C7C-4397-BBFF-AD5399946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3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333375"/>
            <a:ext cx="74279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981075"/>
            <a:ext cx="88566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000066"/>
                </a:solidFill>
              </a:defRPr>
            </a:lvl1pPr>
          </a:lstStyle>
          <a:p>
            <a:fld id="{E06C7D48-E682-4D3B-9404-0981C57A9D2E}" type="datetime1">
              <a:rPr lang="cs-CZ"/>
              <a:pPr/>
              <a:t>19.11.2012</a:t>
            </a:fld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3188"/>
            <a:ext cx="2895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000066"/>
                </a:solidFill>
              </a:defRPr>
            </a:lvl1pPr>
          </a:lstStyle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123E79CD-2A97-43EF-9E02-0B7F41C8C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304800"/>
            <a:ext cx="76200" cy="533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52400" y="304800"/>
            <a:ext cx="76200" cy="533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304800" y="304800"/>
            <a:ext cx="152400" cy="533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533400" y="304800"/>
            <a:ext cx="228600" cy="533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38200" y="304800"/>
            <a:ext cx="304800" cy="533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rgbClr val="0000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600" b="1">
          <a:solidFill>
            <a:srgbClr val="000099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rgbClr val="009900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b="1">
          <a:solidFill>
            <a:srgbClr val="CC0000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b="1">
          <a:solidFill>
            <a:srgbClr val="000099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j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E545BB6-DF24-4F81-8F37-2F04D27251F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s-CZ" sz="3600" dirty="0" smtClean="0"/>
              <a:t>Sekundární a terciální regulace </a:t>
            </a:r>
            <a:r>
              <a:rPr lang="cs-CZ" sz="3600" dirty="0" smtClean="0"/>
              <a:t>činného výkonu a frekvence v ES</a:t>
            </a:r>
          </a:p>
        </p:txBody>
      </p:sp>
      <p:sp>
        <p:nvSpPr>
          <p:cNvPr id="512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78CBAF4-2EAE-4FA1-81DB-2D990CCBBF35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Sekundární regulace f a P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mtClean="0"/>
              <a:t>Sekundární regulace f a P je na úrovni příslušné soustavy zajišťována automaticky sekundárním regulátorem frekvence a předávaných výkonů </a:t>
            </a:r>
          </a:p>
          <a:p>
            <a:pPr lvl="1"/>
            <a:r>
              <a:rPr lang="cs-CZ" smtClean="0"/>
              <a:t>regulátor je umístěn na dispečinku provozovatele PS a jeho terminály v regulovaných elektrárnách a v hraničních rozvodnách. Samotný regulátor pracuje podle metody síťových charakteristik. </a:t>
            </a:r>
          </a:p>
          <a:p>
            <a:r>
              <a:rPr lang="cs-CZ" smtClean="0"/>
              <a:t>Metoda síťových charakteristik </a:t>
            </a:r>
          </a:p>
          <a:p>
            <a:pPr lvl="1"/>
            <a:r>
              <a:rPr lang="cs-CZ" smtClean="0"/>
              <a:t>spočívá v tom, že regulační odchylka sekundárního regulátoru ACE je tvořena součtem dvou složek - odchylky frekvence od zadané hodnoty násobené konstantou a odchylkou předávaných výkonů od plánované hodnoty.</a:t>
            </a:r>
          </a:p>
          <a:p>
            <a:pPr lvl="2"/>
            <a:r>
              <a:rPr lang="cs-CZ" smtClean="0"/>
              <a:t>Pokud nastavená konstanta odpovídá přesně výkonovému číslu regulované soustavy, nereaguje regulátor při vzniku výkonové nerovnováhy mimo regulovanou soustavu a tím je zajištěn princip neintervence. </a:t>
            </a:r>
          </a:p>
          <a:p>
            <a:pPr lvl="2"/>
            <a:r>
              <a:rPr lang="cs-CZ" smtClean="0"/>
              <a:t>Proces sekundární regulace f a P je realizován vysíláním žádané hodnoty výkonu ze sekundárního regulátoru na regulační bloky. </a:t>
            </a:r>
          </a:p>
          <a:p>
            <a:pPr lvl="2"/>
            <a:r>
              <a:rPr lang="cs-CZ" smtClean="0"/>
              <a:t>Činnost sekundární regulace f a P by měla obnovit zadané hodnoty frekvence a předávaných výkonů (ACE=0) do 15 min. od vzniku nerovnováhy.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53D130FC-FBA4-428D-8AF4-EB097C968639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Centrální regulátor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7993062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329FD9E-8787-4595-82BE-4FA128A750F0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Sekundární regulace f a P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Při obnovování výkonové rovnováhy v příslušné soustavě - oblasti řízení navazuje sekundární regulace f a P na primární regulaci frekvence tak, aby postupně nahradila výkon, který jí byl poskytnut na principu solidarity v propojené soustavě. </a:t>
            </a:r>
          </a:p>
          <a:p>
            <a:pPr lvl="1"/>
            <a:r>
              <a:rPr lang="cs-CZ" dirty="0" smtClean="0"/>
              <a:t>Z toho vyplývá, že podmínkou efektivního a účinného fungování obou regulací je jejich vzájemná koordinace. Tato koordinace, prováděná provozovatelem PS, spočívá:</a:t>
            </a:r>
          </a:p>
          <a:p>
            <a:pPr lvl="2"/>
            <a:r>
              <a:rPr lang="cs-CZ" dirty="0" smtClean="0"/>
              <a:t>ve správném nastavení konstanty sekundárního regulátoru tak, aby se co nejvíce blížila hodnotě výkonového čísla soustavy</a:t>
            </a:r>
          </a:p>
          <a:p>
            <a:pPr lvl="2"/>
            <a:r>
              <a:rPr lang="cs-CZ" dirty="0" smtClean="0"/>
              <a:t>ve sladění dynamiky sekundární a primární regulace tak, aby sekundární regulační děj proběhl až po odeznění primární</a:t>
            </a:r>
          </a:p>
          <a:p>
            <a:r>
              <a:rPr lang="cs-CZ" dirty="0" smtClean="0"/>
              <a:t>Rychlosti změn výkonu</a:t>
            </a:r>
          </a:p>
          <a:p>
            <a:pPr lvl="1"/>
            <a:r>
              <a:rPr lang="cs-CZ" dirty="0" smtClean="0"/>
              <a:t>voda	1,5 – 2,5 % / s</a:t>
            </a:r>
          </a:p>
          <a:p>
            <a:pPr lvl="1"/>
            <a:r>
              <a:rPr lang="cs-CZ" dirty="0" smtClean="0"/>
              <a:t>olej, plyn	8 % / min</a:t>
            </a:r>
          </a:p>
          <a:p>
            <a:pPr lvl="1"/>
            <a:r>
              <a:rPr lang="cs-CZ" dirty="0" smtClean="0"/>
              <a:t>uhlí 	2 – 4 % / min</a:t>
            </a:r>
          </a:p>
          <a:p>
            <a:pPr lvl="1"/>
            <a:r>
              <a:rPr lang="cs-CZ" dirty="0" smtClean="0"/>
              <a:t>jádro	1 – 5 % / min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C3F07127-AE5A-46ED-A675-01D6615073B2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Sekundární regulace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739900"/>
            <a:ext cx="9036050" cy="408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FB05FB7E-7AF4-4158-9272-04EFEEB6EEAF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Terciární regulace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 uvolnění regulačního rozsahu SR</a:t>
            </a:r>
          </a:p>
        </p:txBody>
      </p:sp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703388"/>
            <a:ext cx="9036050" cy="424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5D3E43A7-32BA-4F31-99B2-0A288B8F7830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Systémové služby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= Služby zajišťující kvalitu, bezpečnost a spolehlivost dodávky elektřiny z ES – definovány v Kodexu přenosové soustavy (i požadavky UCTE)</a:t>
            </a:r>
          </a:p>
          <a:p>
            <a:pPr lvl="1" eaLnBrk="1" hangingPunct="1"/>
            <a:r>
              <a:rPr lang="cs-CZ" dirty="0" smtClean="0"/>
              <a:t>udržování primární regulační zálohy (PR)</a:t>
            </a:r>
          </a:p>
          <a:p>
            <a:pPr lvl="1" eaLnBrk="1" hangingPunct="1"/>
            <a:r>
              <a:rPr lang="cs-CZ" dirty="0" smtClean="0"/>
              <a:t>sekundární regulace frekvence a předávaných výkonů (SR)</a:t>
            </a:r>
          </a:p>
          <a:p>
            <a:pPr lvl="1" eaLnBrk="1" hangingPunct="1"/>
            <a:r>
              <a:rPr lang="cs-CZ" dirty="0" smtClean="0"/>
              <a:t>terciární regulace výkonu</a:t>
            </a:r>
          </a:p>
          <a:p>
            <a:pPr lvl="1" eaLnBrk="1" hangingPunct="1"/>
            <a:r>
              <a:rPr lang="cs-CZ" dirty="0" smtClean="0"/>
              <a:t>zajištění dispečerské zálohy</a:t>
            </a:r>
          </a:p>
          <a:p>
            <a:pPr lvl="1" eaLnBrk="1" hangingPunct="1"/>
            <a:r>
              <a:rPr lang="cs-CZ" dirty="0" smtClean="0"/>
              <a:t>sekundární regulace napětí a jalových výkonů</a:t>
            </a:r>
          </a:p>
          <a:p>
            <a:pPr lvl="1" eaLnBrk="1" hangingPunct="1"/>
            <a:r>
              <a:rPr lang="cs-CZ" dirty="0" smtClean="0"/>
              <a:t>terciární regulace napětí a jalových výkonů</a:t>
            </a:r>
          </a:p>
          <a:p>
            <a:pPr lvl="1" eaLnBrk="1" hangingPunct="1"/>
            <a:r>
              <a:rPr lang="cs-CZ" dirty="0" smtClean="0"/>
              <a:t>zajištění stability přenosu</a:t>
            </a:r>
          </a:p>
          <a:p>
            <a:pPr lvl="1" eaLnBrk="1" hangingPunct="1"/>
            <a:r>
              <a:rPr lang="cs-CZ" dirty="0" smtClean="0"/>
              <a:t>obnovování provozu po úplném nebo částečném rozpadu soustavy (ztrátě napájení)</a:t>
            </a:r>
          </a:p>
          <a:p>
            <a:pPr lvl="1" eaLnBrk="1" hangingPunct="1"/>
            <a:r>
              <a:rPr lang="cs-CZ" dirty="0" smtClean="0"/>
              <a:t>zajištění kvality napěťové sinusovky</a:t>
            </a:r>
          </a:p>
          <a:p>
            <a:pPr eaLnBrk="1" hangingPunct="1"/>
            <a:r>
              <a:rPr lang="cs-CZ" dirty="0" smtClean="0"/>
              <a:t>Cíle</a:t>
            </a:r>
          </a:p>
          <a:p>
            <a:pPr lvl="1" eaLnBrk="1" hangingPunct="1"/>
            <a:r>
              <a:rPr lang="cs-CZ" dirty="0" smtClean="0"/>
              <a:t>udržování kvality elektřiny</a:t>
            </a:r>
          </a:p>
          <a:p>
            <a:pPr lvl="1" eaLnBrk="1" hangingPunct="1"/>
            <a:r>
              <a:rPr lang="cs-CZ" dirty="0" smtClean="0"/>
              <a:t>udržování výkonové rovnováhy v reálném čase</a:t>
            </a:r>
          </a:p>
          <a:p>
            <a:pPr lvl="1" eaLnBrk="1" hangingPunct="1"/>
            <a:r>
              <a:rPr lang="cs-CZ" dirty="0" smtClean="0"/>
              <a:t>obnovení provozu</a:t>
            </a:r>
          </a:p>
          <a:p>
            <a:pPr lvl="1" eaLnBrk="1" hangingPunct="1"/>
            <a:r>
              <a:rPr lang="cs-CZ" dirty="0" smtClean="0"/>
              <a:t>dispečerské řízení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CC85BA4-E3D4-412A-96DC-CEA584598C1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Systémové služby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Jsou zajišťovány jednak prostředky PS a jednak prostřednictvím jednotlivých uživatelů PS, kteří poskytují </a:t>
            </a:r>
            <a:r>
              <a:rPr lang="cs-CZ" dirty="0" err="1" smtClean="0"/>
              <a:t>PpS</a:t>
            </a:r>
            <a:endParaRPr lang="cs-CZ" dirty="0" smtClean="0"/>
          </a:p>
          <a:p>
            <a:pPr eaLnBrk="1" hangingPunct="1">
              <a:buFontTx/>
              <a:buNone/>
            </a:pPr>
            <a:r>
              <a:rPr lang="cs-CZ" dirty="0" smtClean="0"/>
              <a:t>	</a:t>
            </a:r>
            <a:r>
              <a:rPr lang="cs-CZ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 pro zajištění </a:t>
            </a:r>
            <a:r>
              <a:rPr lang="cs-CZ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SyS</a:t>
            </a:r>
            <a:r>
              <a:rPr lang="cs-CZ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obstarává PPS podpůrné služby dvěma způsoby:</a:t>
            </a:r>
          </a:p>
          <a:p>
            <a:pPr lvl="1" eaLnBrk="1" hangingPunct="1"/>
            <a:r>
              <a:rPr lang="cs-CZ" dirty="0" smtClean="0">
                <a:cs typeface="Arial" pitchFamily="34" charset="0"/>
                <a:sym typeface="Symbol" pitchFamily="18" charset="2"/>
              </a:rPr>
              <a:t>nákupem od zdrojů těchto služeb v ES ČR i v okolních soustavách</a:t>
            </a:r>
          </a:p>
          <a:p>
            <a:pPr lvl="1" eaLnBrk="1" hangingPunct="1"/>
            <a:r>
              <a:rPr lang="cs-CZ" dirty="0" smtClean="0">
                <a:cs typeface="Arial" pitchFamily="34" charset="0"/>
                <a:sym typeface="Symbol" pitchFamily="18" charset="2"/>
              </a:rPr>
              <a:t>vlastními prostředky (regulace Q, obrana proti šíření poruch)</a:t>
            </a:r>
          </a:p>
          <a:p>
            <a:pPr eaLnBrk="1" hangingPunct="1"/>
            <a:r>
              <a:rPr lang="cs-CZ" dirty="0" smtClean="0"/>
              <a:t>Každý odběratel platí regulovanou cenu za </a:t>
            </a:r>
            <a:r>
              <a:rPr lang="cs-CZ" dirty="0" err="1" smtClean="0"/>
              <a:t>SyS</a:t>
            </a:r>
            <a:r>
              <a:rPr lang="cs-CZ" dirty="0" smtClean="0"/>
              <a:t> (Kč/</a:t>
            </a:r>
            <a:r>
              <a:rPr lang="cs-CZ" dirty="0" err="1" smtClean="0"/>
              <a:t>MWh</a:t>
            </a:r>
            <a:r>
              <a:rPr lang="cs-CZ" dirty="0" smtClean="0"/>
              <a:t>) podle sazeb ERÚ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6C9BECAD-A9CA-498A-AB86-3CE9CDA948E0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Podpůrné služby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= Služby nutné k provozování ES a pro zajištění kvality a spolehlivosti dodávky el., tj. k zajištění systémových služeb</a:t>
            </a:r>
          </a:p>
          <a:p>
            <a:pPr eaLnBrk="1" hangingPunct="1"/>
            <a:r>
              <a:rPr lang="cs-CZ" dirty="0" smtClean="0"/>
              <a:t>Požadavky na </a:t>
            </a:r>
            <a:r>
              <a:rPr lang="cs-CZ" dirty="0" err="1" smtClean="0"/>
              <a:t>PpS</a:t>
            </a:r>
            <a:r>
              <a:rPr lang="cs-CZ" dirty="0" smtClean="0"/>
              <a:t>:</a:t>
            </a:r>
          </a:p>
          <a:p>
            <a:pPr lvl="1" eaLnBrk="1" hangingPunct="1"/>
            <a:r>
              <a:rPr lang="cs-CZ" dirty="0" smtClean="0"/>
              <a:t>měřitelnost – se stanovenými kvantitativními parametry a způsobem měření</a:t>
            </a:r>
          </a:p>
          <a:p>
            <a:pPr lvl="1" eaLnBrk="1" hangingPunct="1"/>
            <a:r>
              <a:rPr lang="cs-CZ" dirty="0" smtClean="0"/>
              <a:t>garantovaná dostupnost služby během denního, týdenního a ročního cyklu</a:t>
            </a:r>
          </a:p>
          <a:p>
            <a:pPr lvl="1" eaLnBrk="1" hangingPunct="1">
              <a:buFontTx/>
              <a:buNone/>
            </a:pPr>
            <a:r>
              <a:rPr lang="cs-CZ" dirty="0" smtClean="0"/>
              <a:t>	s možností vyžádat si inspekci</a:t>
            </a:r>
          </a:p>
          <a:p>
            <a:pPr lvl="1" eaLnBrk="1" hangingPunct="1"/>
            <a:r>
              <a:rPr lang="cs-CZ" dirty="0" err="1" smtClean="0"/>
              <a:t>certifikovatelnost</a:t>
            </a:r>
            <a:r>
              <a:rPr lang="cs-CZ" dirty="0" smtClean="0"/>
              <a:t> – stanovený způsob prokazování schopnosti poskytnout služby pomocí periodických testů</a:t>
            </a:r>
          </a:p>
          <a:p>
            <a:pPr lvl="1" eaLnBrk="1" hangingPunct="1"/>
            <a:r>
              <a:rPr lang="cs-CZ" dirty="0" smtClean="0"/>
              <a:t>možnost průběžné kontroly poskytování</a:t>
            </a:r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E4DCAE6D-5E57-4919-9230-31A4265A1E5B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Podpůrné služby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Primární regulace f bloku (PR)</a:t>
            </a:r>
          </a:p>
          <a:p>
            <a:pPr eaLnBrk="1" hangingPunct="1"/>
            <a:r>
              <a:rPr lang="cs-CZ" smtClean="0"/>
              <a:t>Sekundární regulace P bloku (SR)</a:t>
            </a:r>
          </a:p>
          <a:p>
            <a:pPr eaLnBrk="1" hangingPunct="1"/>
            <a:r>
              <a:rPr lang="cs-CZ" smtClean="0"/>
              <a:t>Terciární regulace P bloku (TR)</a:t>
            </a:r>
          </a:p>
          <a:p>
            <a:pPr eaLnBrk="1" hangingPunct="1"/>
            <a:r>
              <a:rPr lang="cs-CZ" smtClean="0"/>
              <a:t>Rychle startující 10-ti minutová záloha (QS10)</a:t>
            </a:r>
          </a:p>
          <a:p>
            <a:pPr eaLnBrk="1" hangingPunct="1"/>
            <a:r>
              <a:rPr lang="cs-CZ" smtClean="0"/>
              <a:t>Rychle startující 15-ti minutová záloha (QS15)</a:t>
            </a:r>
          </a:p>
          <a:p>
            <a:pPr eaLnBrk="1" hangingPunct="1"/>
            <a:r>
              <a:rPr lang="cs-CZ" smtClean="0"/>
              <a:t>Dispečerská záloha dostupná v čase t minut (DZt)</a:t>
            </a:r>
          </a:p>
          <a:p>
            <a:pPr eaLnBrk="1" hangingPunct="1"/>
            <a:r>
              <a:rPr lang="cs-CZ" smtClean="0"/>
              <a:t>Změna zatížení (ZZ30)</a:t>
            </a:r>
          </a:p>
          <a:p>
            <a:pPr eaLnBrk="1" hangingPunct="1"/>
            <a:r>
              <a:rPr lang="cs-CZ" smtClean="0"/>
              <a:t>Snížení výkonu (SV30)</a:t>
            </a:r>
          </a:p>
          <a:p>
            <a:pPr eaLnBrk="1" hangingPunct="1"/>
            <a:r>
              <a:rPr lang="cs-CZ" smtClean="0"/>
              <a:t>Vltava (VSR)</a:t>
            </a:r>
          </a:p>
          <a:p>
            <a:pPr eaLnBrk="1" hangingPunct="1"/>
            <a:r>
              <a:rPr lang="cs-CZ" smtClean="0"/>
              <a:t>Sekundární regulace U/Q (SRUQ)</a:t>
            </a:r>
          </a:p>
          <a:p>
            <a:pPr eaLnBrk="1" hangingPunct="1"/>
            <a:r>
              <a:rPr lang="cs-CZ" smtClean="0"/>
              <a:t>Schopnost ostrovního provozu (OP)</a:t>
            </a:r>
          </a:p>
          <a:p>
            <a:pPr eaLnBrk="1" hangingPunct="1"/>
            <a:r>
              <a:rPr lang="cs-CZ" smtClean="0"/>
              <a:t>Schopnost startu ze tmy (BS)</a:t>
            </a:r>
          </a:p>
          <a:p>
            <a:pPr eaLnBrk="1" hangingPunct="1"/>
            <a:endParaRPr lang="cs-CZ" smtClean="0"/>
          </a:p>
          <a:p>
            <a:pPr eaLnBrk="1" hangingPunct="1">
              <a:buFontTx/>
              <a:buNone/>
            </a:pPr>
            <a:r>
              <a:rPr lang="cs-CZ" smtClean="0"/>
              <a:t>	+ pro udržení výkonové rovnováhy ČEPS ještě využívá regulační energii opatřenou na domácím trhu a domácím vyrovnávacím trhu (VT) a dále výpomoc ze synchronně pracující soustavy (regulační energie, havarijní výpomoc)</a:t>
            </a:r>
          </a:p>
          <a:p>
            <a:pPr eaLnBrk="1" hangingPunct="1">
              <a:buFontTx/>
              <a:buNone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E963E6B-CFFC-4782-9F93-6BB2EE2569D5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Trh s podpůrnými službami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PPS nakupuje </a:t>
            </a:r>
            <a:r>
              <a:rPr lang="cs-CZ" dirty="0" err="1" smtClean="0"/>
              <a:t>PpS</a:t>
            </a:r>
            <a:r>
              <a:rPr lang="cs-CZ" dirty="0" smtClean="0"/>
              <a:t> na otevřeném trhu</a:t>
            </a:r>
          </a:p>
          <a:p>
            <a:pPr lvl="1" eaLnBrk="1" hangingPunct="1"/>
            <a:r>
              <a:rPr lang="cs-CZ" dirty="0" smtClean="0"/>
              <a:t>trh s </a:t>
            </a:r>
            <a:r>
              <a:rPr lang="cs-CZ" dirty="0" err="1" smtClean="0"/>
              <a:t>PpS</a:t>
            </a:r>
            <a:r>
              <a:rPr lang="cs-CZ" dirty="0" smtClean="0"/>
              <a:t> organizuje a zajišťuje PPS</a:t>
            </a:r>
          </a:p>
          <a:p>
            <a:pPr lvl="1" eaLnBrk="1" hangingPunct="1"/>
            <a:r>
              <a:rPr lang="cs-CZ" dirty="0" smtClean="0"/>
              <a:t>podle Energetického zákona je povinen nakupovat </a:t>
            </a:r>
            <a:r>
              <a:rPr lang="cs-CZ" dirty="0" err="1" smtClean="0"/>
              <a:t>PpS</a:t>
            </a:r>
            <a:r>
              <a:rPr lang="cs-CZ" dirty="0" smtClean="0"/>
              <a:t> za nejnižší ceny v zájmu konečných zákazníků</a:t>
            </a:r>
          </a:p>
          <a:p>
            <a:pPr eaLnBrk="1" hangingPunct="1"/>
            <a:r>
              <a:rPr lang="cs-CZ" dirty="0" smtClean="0"/>
              <a:t>Kontrakty dlouhodobé, střednědobé (do 1 roku) a na denním trhu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odmínkou účasti na trhu je ověření technické způsobilosti zařízení na </a:t>
            </a:r>
            <a:r>
              <a:rPr lang="cs-CZ" dirty="0" err="1" smtClean="0"/>
              <a:t>PpS</a:t>
            </a:r>
            <a:endParaRPr lang="cs-CZ" dirty="0" smtClean="0"/>
          </a:p>
          <a:p>
            <a:pPr lvl="1" eaLnBrk="1" hangingPunct="1"/>
            <a:r>
              <a:rPr lang="cs-CZ" dirty="0" smtClean="0"/>
              <a:t>vyhovovat požadavkům Kodexu – certifikace</a:t>
            </a:r>
          </a:p>
          <a:p>
            <a:pPr eaLnBrk="1" hangingPunct="1"/>
            <a:r>
              <a:rPr lang="cs-CZ" dirty="0"/>
              <a:t>K</a:t>
            </a:r>
            <a:r>
              <a:rPr lang="cs-CZ" dirty="0" smtClean="0"/>
              <a:t>aždý výrobce dodávající ze zdroje více než 50 MW je povinen instalovat zařízení umožňující poskytovat vybrané </a:t>
            </a:r>
            <a:r>
              <a:rPr lang="cs-CZ" dirty="0" err="1" smtClean="0"/>
              <a:t>PpS</a:t>
            </a:r>
            <a:endParaRPr lang="cs-CZ" dirty="0" smtClean="0"/>
          </a:p>
          <a:p>
            <a:pPr lvl="1" eaLnBrk="1" hangingPunct="1"/>
            <a:r>
              <a:rPr lang="cs-CZ" dirty="0" smtClean="0"/>
              <a:t>konkrétní </a:t>
            </a:r>
            <a:r>
              <a:rPr lang="cs-CZ" dirty="0" err="1" smtClean="0"/>
              <a:t>PpS</a:t>
            </a:r>
            <a:r>
              <a:rPr lang="cs-CZ" dirty="0" smtClean="0"/>
              <a:t> podle dohody mezi výrobcem a PPS, závisí na technických parametrech výrobní jednotky</a:t>
            </a:r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C5DCE74-E32B-480C-82DD-CFF75CCB6257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 – Primární regulace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N</a:t>
            </a:r>
            <a:r>
              <a:rPr lang="cs-CZ" dirty="0" smtClean="0"/>
              <a:t>a úrovni propojených soustav UCTE jsou PR a </a:t>
            </a:r>
            <a:r>
              <a:rPr lang="en-US" dirty="0" smtClean="0"/>
              <a:t>SR </a:t>
            </a:r>
            <a:r>
              <a:rPr lang="cs-CZ" dirty="0" smtClean="0"/>
              <a:t>základní systémové služby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ožadavek na PR vychází z návrhové výpadku zdroje 3000 MW, který nesmí způsobit pokles frekvence o více než 200 </a:t>
            </a:r>
            <a:r>
              <a:rPr lang="cs-CZ" dirty="0" err="1" smtClean="0"/>
              <a:t>mHz</a:t>
            </a:r>
            <a:r>
              <a:rPr lang="cs-CZ" dirty="0" smtClean="0"/>
              <a:t> (cílem je zastavení růstu odchylky frekvence)</a:t>
            </a:r>
          </a:p>
          <a:p>
            <a:pPr eaLnBrk="1" hangingPunct="1"/>
            <a:r>
              <a:rPr lang="cs-CZ" dirty="0" smtClean="0"/>
              <a:t>Předepsaná hodnota PR v ES odpovídá podílu instalovaných výkonů dané ES k součtu instalovaných výkonů všech propojených soustav UCTE</a:t>
            </a:r>
          </a:p>
          <a:p>
            <a:pPr lvl="1" eaLnBrk="1" hangingPunct="1"/>
            <a:r>
              <a:rPr lang="cs-CZ" dirty="0" smtClean="0"/>
              <a:t>na ES ČR připadá podle pravidel UCTE hodnota 84 MW dostupných v každém okamžiku</a:t>
            </a:r>
          </a:p>
          <a:p>
            <a:pPr lvl="1" eaLnBrk="1" hangingPunct="1"/>
            <a:r>
              <a:rPr lang="cs-CZ" dirty="0" smtClean="0"/>
              <a:t>tj. i v okamžiku výpadku zdroje zapojeného v PR </a:t>
            </a:r>
            <a:r>
              <a:rPr lang="cs-CZ" dirty="0" smtClean="0">
                <a:cs typeface="Arial" pitchFamily="34" charset="0"/>
              </a:rPr>
              <a:t>→ hodnota se zvyšuje o největší jednotkový rozsah zapojené PR (10 MW) </a:t>
            </a:r>
            <a:r>
              <a:rPr lang="cs-CZ" dirty="0" smtClean="0">
                <a:cs typeface="Arial" pitchFamily="34" charset="0"/>
                <a:sym typeface="Symbol" pitchFamily="18" charset="2"/>
              </a:rPr>
              <a:t> splnění spolehlivostního kritéria n-1</a:t>
            </a:r>
            <a:endParaRPr lang="cs-CZ" dirty="0" smtClean="0">
              <a:sym typeface="Symbol" pitchFamily="18" charset="2"/>
            </a:endParaRPr>
          </a:p>
          <a:p>
            <a:pPr eaLnBrk="1" hangingPunct="1"/>
            <a:r>
              <a:rPr lang="cs-CZ" dirty="0" smtClean="0"/>
              <a:t>PR musí vyregulovat odchylku do 30 s po výpadku</a:t>
            </a:r>
          </a:p>
          <a:p>
            <a:pPr eaLnBrk="1" hangingPunct="1"/>
            <a:r>
              <a:rPr lang="cs-CZ" dirty="0" smtClean="0"/>
              <a:t>PR funguje autonomně v regulačních oblastech (daná sumární záloha a statika)</a:t>
            </a:r>
          </a:p>
          <a:p>
            <a:pPr lvl="1" eaLnBrk="1" hangingPunct="1"/>
            <a:r>
              <a:rPr lang="cs-CZ" dirty="0" smtClean="0"/>
              <a:t>generátory zapojené do PR reagují pouze na změnu f nezávisle na dalších vlivech</a:t>
            </a:r>
          </a:p>
          <a:p>
            <a:pPr eaLnBrk="1" hangingPunct="1"/>
            <a:r>
              <a:rPr lang="cs-CZ" dirty="0"/>
              <a:t>A</a:t>
            </a:r>
            <a:r>
              <a:rPr lang="cs-CZ" dirty="0" smtClean="0"/>
              <a:t>utomatická </a:t>
            </a:r>
            <a:r>
              <a:rPr lang="cs-CZ" dirty="0" err="1" smtClean="0"/>
              <a:t>SyS</a:t>
            </a:r>
            <a:r>
              <a:rPr lang="cs-CZ" dirty="0" smtClean="0"/>
              <a:t> na úrovni UCTE založená na </a:t>
            </a:r>
            <a:r>
              <a:rPr lang="cs-CZ" u="sng" dirty="0" smtClean="0"/>
              <a:t>principu solidarity</a:t>
            </a:r>
          </a:p>
          <a:p>
            <a:pPr lvl="1" eaLnBrk="1" hangingPunct="1"/>
            <a:r>
              <a:rPr lang="cs-CZ" dirty="0" smtClean="0"/>
              <a:t>při narušení rovnováhy mezi výrobou a spotřebou se na vyrovnání odchylky podílejí všechny zdroje propojených soustav, které jsou do systému PR frekvence zapojeny (ostatní regulují na původní výkon)</a:t>
            </a:r>
          </a:p>
          <a:p>
            <a:pPr lvl="2" eaLnBrk="1" hangingPunct="1"/>
            <a:r>
              <a:rPr lang="cs-CZ" dirty="0" smtClean="0"/>
              <a:t>až do doby, kdy soustava, v níž regulační odchylka (ACE) vznikla, tuto odchylku zreguluje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5AAFE30-8B5C-4569-A343-F538F6527595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 – Primární regulace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Rychlost aktivování primární regulační rezervy</a:t>
            </a:r>
          </a:p>
        </p:txBody>
      </p: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t="1195" r="4347"/>
          <a:stretch>
            <a:fillRect/>
          </a:stretch>
        </p:blipFill>
        <p:spPr bwMode="auto">
          <a:xfrm>
            <a:off x="827088" y="1700213"/>
            <a:ext cx="7345362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96B43086-1D27-4BFC-8356-F33338DBECE2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 – Primární regulace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cs-CZ" smtClean="0"/>
              <a:t>Při bezporuchovém provozu propojené soustavy musí být náhlý výpadek zdrojů o výkonu 3000 MW kompenzován pouze primární regulací, aniž by bylo nutné použít frekvenční odlehčování. Navíc za předpokladu samoregulačního efektu zátěže 1 % / Hz nesmí být absolutní odchylka frekvence větší než 180 mHz. Stejně tak náhlé odlehčení o 3000 MW nesmí vést k absolutní odchylce přesahující 180 mHz. Pokud se nebere v úvahu samoregulační účinek zatížení, tak absolutní odchylka frekvence nesmí být větší než 200 mHz.</a:t>
            </a:r>
          </a:p>
          <a:p>
            <a:r>
              <a:rPr lang="cs-CZ" smtClean="0"/>
              <a:t>Pro dosažení výše zmíněných cílů je třeba provozovat systém tak, aby se výkonové číslo celé synchronní oblasti v závislosti na zatížení nacházelo v poměrně úzkém rozsahu.</a:t>
            </a:r>
          </a:p>
          <a:p>
            <a:r>
              <a:rPr lang="cs-CZ" smtClean="0"/>
              <a:t>Uvažovaný samoregulační účinek zátěže je uveden v následující tabulce:</a:t>
            </a:r>
          </a:p>
          <a:p>
            <a:pPr lvl="1">
              <a:buFontTx/>
              <a:buNone/>
            </a:pPr>
            <a:r>
              <a:rPr lang="cs-CZ" smtClean="0"/>
              <a:t>	Samoregulační efekt 	Výkon soustavy 	Výkonové číslo</a:t>
            </a:r>
          </a:p>
          <a:p>
            <a:pPr lvl="1">
              <a:buFontTx/>
              <a:buNone/>
            </a:pPr>
            <a:r>
              <a:rPr lang="cs-CZ" smtClean="0"/>
              <a:t>	1 % / Hz 			150 GW 		16500 MW/Hz</a:t>
            </a:r>
          </a:p>
          <a:p>
            <a:pPr lvl="1">
              <a:buFontTx/>
              <a:buNone/>
            </a:pPr>
            <a:r>
              <a:rPr lang="cs-CZ" smtClean="0"/>
              <a:t>	1 % / Hz 			300 GW 		18000 MW/Hz</a:t>
            </a:r>
          </a:p>
          <a:p>
            <a:pPr lvl="1">
              <a:buFontTx/>
              <a:buNone/>
            </a:pPr>
            <a:r>
              <a:rPr lang="cs-CZ" smtClean="0"/>
              <a:t>	2 % / Hz 			150 GW 		18000 MW/Hz</a:t>
            </a:r>
          </a:p>
          <a:p>
            <a:pPr lvl="1">
              <a:buFontTx/>
              <a:buNone/>
            </a:pPr>
            <a:r>
              <a:rPr lang="cs-CZ" smtClean="0"/>
              <a:t>	2 % / Hz 			300 GW 		21000 MW/Hz</a:t>
            </a:r>
          </a:p>
          <a:p>
            <a:pPr eaLnBrk="1" hangingPunct="1"/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C53E4C16-9AAB-49AD-B320-BC1057051B23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 – Sekundární regulace f a salda předávaných výkonů 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Centrálně koordinovaná </a:t>
            </a:r>
            <a:r>
              <a:rPr lang="cs-CZ" dirty="0" err="1" smtClean="0"/>
              <a:t>SyS</a:t>
            </a:r>
            <a:r>
              <a:rPr lang="cs-CZ" dirty="0" smtClean="0"/>
              <a:t> na úrovni ES ČR, zajišťovaná PPS</a:t>
            </a:r>
          </a:p>
          <a:p>
            <a:pPr eaLnBrk="1" hangingPunct="1"/>
            <a:r>
              <a:rPr lang="cs-CZ" dirty="0"/>
              <a:t>C</a:t>
            </a:r>
            <a:r>
              <a:rPr lang="cs-CZ" dirty="0" smtClean="0"/>
              <a:t>ílem je udržovat saldo předávaných výkonů s propojenými soustavami na sjednané hodnotě (ACE = 0) a frekvenci na jmenovité hodnotě</a:t>
            </a:r>
          </a:p>
          <a:p>
            <a:pPr eaLnBrk="1" hangingPunct="1"/>
            <a:r>
              <a:rPr lang="cs-CZ" dirty="0"/>
              <a:t>V</a:t>
            </a:r>
            <a:r>
              <a:rPr lang="cs-CZ" dirty="0" smtClean="0"/>
              <a:t>ýše odvozena od max. denní brutto spotřeby a velikosti instalovaného výkonu největšího bloku v soustavě</a:t>
            </a:r>
          </a:p>
          <a:p>
            <a:pPr eaLnBrk="1" hangingPunct="1"/>
            <a:r>
              <a:rPr lang="cs-CZ" dirty="0"/>
              <a:t>Z</a:t>
            </a:r>
            <a:r>
              <a:rPr lang="cs-CZ" dirty="0" smtClean="0"/>
              <a:t>ajišťuje automatický sekundární regulátor frekvence a předávaných výkonů na dispečinku PS prostřednictvím terminálů elektráren</a:t>
            </a:r>
          </a:p>
          <a:p>
            <a:pPr lvl="1" eaLnBrk="1" hangingPunct="1"/>
            <a:r>
              <a:rPr lang="cs-CZ" dirty="0" smtClean="0"/>
              <a:t>regulační odchylka je rozdělena na všechny zdroje poskytující SR v poměru šířek pásem pro SR</a:t>
            </a:r>
          </a:p>
          <a:p>
            <a:pPr lvl="1" eaLnBrk="1" hangingPunct="1"/>
            <a:r>
              <a:rPr lang="cs-CZ" dirty="0" smtClean="0"/>
              <a:t>odchylka musí být vyregulována do 15 min od svého vzniku</a:t>
            </a:r>
          </a:p>
          <a:p>
            <a:pPr lvl="2" eaLnBrk="1" hangingPunct="1"/>
            <a:r>
              <a:rPr lang="cs-CZ" dirty="0" smtClean="0"/>
              <a:t>do SR se počítá jakýkoliv výkon dostupný do 15 min - točivá záloha, rychle startující studená záloha (VE, PVE, PSE), havarijní výpomoc ze zahraniční soustavy</a:t>
            </a:r>
          </a:p>
          <a:p>
            <a:pPr eaLnBrk="1" hangingPunct="1"/>
            <a:r>
              <a:rPr lang="cs-CZ" dirty="0"/>
              <a:t>V</a:t>
            </a:r>
            <a:r>
              <a:rPr lang="cs-CZ" dirty="0" smtClean="0"/>
              <a:t> rámci UCTE je založena na </a:t>
            </a:r>
            <a:r>
              <a:rPr lang="cs-CZ" u="sng" dirty="0" smtClean="0"/>
              <a:t>principu neintervence</a:t>
            </a:r>
          </a:p>
          <a:p>
            <a:pPr lvl="1" eaLnBrk="1" hangingPunct="1"/>
            <a:r>
              <a:rPr lang="cs-CZ" dirty="0" smtClean="0"/>
              <a:t>vzniklou odchylku dorovná pouze soustava (</a:t>
            </a:r>
            <a:r>
              <a:rPr lang="cs-CZ" dirty="0" err="1" smtClean="0"/>
              <a:t>reg</a:t>
            </a:r>
            <a:r>
              <a:rPr lang="cs-CZ" dirty="0" smtClean="0"/>
              <a:t>. oblast), v níž odchylka vznikla</a:t>
            </a:r>
          </a:p>
          <a:p>
            <a:pPr lvl="1" eaLnBrk="1" hangingPunct="1"/>
            <a:r>
              <a:rPr lang="cs-CZ" dirty="0" smtClean="0"/>
              <a:t>vyregulováním odchylky dojde k obnově PR zálohy</a:t>
            </a:r>
          </a:p>
          <a:p>
            <a:pPr lvl="2" eaLnBrk="1" hangingPunct="1"/>
            <a:r>
              <a:rPr lang="cs-CZ" dirty="0" smtClean="0"/>
              <a:t>tj. návrat primárních regulátorů turbín na střed regulačního pásma a frekvence na 50 Hz</a:t>
            </a:r>
          </a:p>
          <a:p>
            <a:pPr lvl="2" eaLnBrk="1" hangingPunct="1"/>
            <a:r>
              <a:rPr lang="cs-CZ" dirty="0" smtClean="0"/>
              <a:t>ACE = </a:t>
            </a:r>
            <a:r>
              <a:rPr lang="cs-CZ" dirty="0" err="1" smtClean="0"/>
              <a:t>Pmeas</a:t>
            </a:r>
            <a:r>
              <a:rPr lang="cs-CZ" dirty="0" smtClean="0"/>
              <a:t> - </a:t>
            </a:r>
            <a:r>
              <a:rPr lang="cs-CZ" dirty="0" err="1" smtClean="0"/>
              <a:t>Pprog</a:t>
            </a:r>
            <a:r>
              <a:rPr lang="cs-CZ" dirty="0" smtClean="0"/>
              <a:t> + </a:t>
            </a:r>
            <a:r>
              <a:rPr lang="cs-CZ" dirty="0" err="1" smtClean="0"/>
              <a:t>Kri</a:t>
            </a:r>
            <a:r>
              <a:rPr lang="cs-CZ" dirty="0" smtClean="0"/>
              <a:t>*(</a:t>
            </a:r>
            <a:r>
              <a:rPr lang="cs-CZ" dirty="0" err="1" smtClean="0"/>
              <a:t>fmeas</a:t>
            </a:r>
            <a:r>
              <a:rPr lang="cs-CZ" dirty="0" smtClean="0"/>
              <a:t> - f0)   (MW)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40EA6F8-10DC-4ABE-AFC1-77F89D9CFD7F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 – Regulace napětí 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Lokální služba udržování zadaného U v pilotním uzlu PS (DS) prostřednictvím prvků PS (DS)</a:t>
            </a:r>
          </a:p>
          <a:p>
            <a:pPr lvl="1" eaLnBrk="1" hangingPunct="1"/>
            <a:r>
              <a:rPr lang="cs-CZ" dirty="0" smtClean="0"/>
              <a:t>hladinové regulace transformátorů, tlumivky, synchronní kompenzátory, řízení výroby jalové energie ve zdrojích</a:t>
            </a:r>
          </a:p>
          <a:p>
            <a:pPr eaLnBrk="1" hangingPunct="1"/>
            <a:r>
              <a:rPr lang="cs-CZ" dirty="0" smtClean="0"/>
              <a:t>Terciární regulace napětí</a:t>
            </a:r>
          </a:p>
          <a:p>
            <a:pPr lvl="1" eaLnBrk="1" hangingPunct="1"/>
            <a:r>
              <a:rPr lang="cs-CZ" dirty="0" smtClean="0"/>
              <a:t>koordinuje zadaná napětí v pilotních uzlech pro bezpečný a ekonomický provoz ES jako celku, dispečink PPS</a:t>
            </a:r>
          </a:p>
          <a:p>
            <a:pPr eaLnBrk="1" hangingPunct="1"/>
            <a:r>
              <a:rPr lang="cs-CZ" dirty="0" smtClean="0"/>
              <a:t>Sekundární regulace napětí (ASRU)</a:t>
            </a:r>
          </a:p>
          <a:p>
            <a:pPr lvl="1" eaLnBrk="1" hangingPunct="1"/>
            <a:r>
              <a:rPr lang="cs-CZ" dirty="0" smtClean="0"/>
              <a:t>automaticky udržuje zadané napětí v pilotním uzlu přenosové soustavy. Zadané napětí je určeno terciární regulací napětí.</a:t>
            </a:r>
          </a:p>
          <a:p>
            <a:pPr lvl="2" eaLnBrk="1" hangingPunct="1"/>
            <a:r>
              <a:rPr lang="cs-CZ" dirty="0" smtClean="0"/>
              <a:t>regulace U v pilotním uzlu – ARN v uzlu</a:t>
            </a:r>
          </a:p>
          <a:p>
            <a:pPr lvl="2" eaLnBrk="1" hangingPunct="1"/>
            <a:r>
              <a:rPr lang="cs-CZ" dirty="0" smtClean="0"/>
              <a:t>regulace U/Q na el. bloku</a:t>
            </a:r>
          </a:p>
          <a:p>
            <a:pPr lvl="3" eaLnBrk="1" hangingPunct="1"/>
            <a:r>
              <a:rPr lang="cs-CZ" dirty="0" smtClean="0"/>
              <a:t>skupinový regulátor Q (elektrárna)</a:t>
            </a:r>
          </a:p>
          <a:p>
            <a:pPr lvl="3" eaLnBrk="1" hangingPunct="1"/>
            <a:r>
              <a:rPr lang="cs-CZ" dirty="0" smtClean="0"/>
              <a:t>sekundární regulátor Q (el. blok)</a:t>
            </a:r>
          </a:p>
          <a:p>
            <a:pPr eaLnBrk="1" hangingPunct="1"/>
            <a:endParaRPr lang="cs-CZ" dirty="0" smtClean="0"/>
          </a:p>
          <a:p>
            <a:pPr eaLnBrk="1" hangingPunct="1">
              <a:buFontTx/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FAF49D0-473E-4B68-8901-3E6373A8B0A1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333375"/>
            <a:ext cx="7956550" cy="503238"/>
          </a:xfrm>
        </p:spPr>
        <p:txBody>
          <a:bodyPr/>
          <a:lstStyle/>
          <a:p>
            <a:pPr eaLnBrk="1" hangingPunct="1"/>
            <a:r>
              <a:rPr lang="cs-CZ" smtClean="0"/>
              <a:t>SyS – Obnova provozu po úplném nebo částečném rozpadu PS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P</a:t>
            </a:r>
            <a:r>
              <a:rPr lang="cs-CZ" dirty="0" smtClean="0"/>
              <a:t>roces skládající se z dílčích procesů</a:t>
            </a:r>
          </a:p>
          <a:p>
            <a:pPr lvl="1" eaLnBrk="1" hangingPunct="1"/>
            <a:r>
              <a:rPr lang="cs-CZ" dirty="0" smtClean="0"/>
              <a:t>najetí zdrojů bez podpory vnější sítě (start ze tmy)</a:t>
            </a:r>
          </a:p>
          <a:p>
            <a:pPr lvl="1" eaLnBrk="1" hangingPunct="1"/>
            <a:r>
              <a:rPr lang="cs-CZ" dirty="0" smtClean="0"/>
              <a:t>ostrovní provoz</a:t>
            </a:r>
          </a:p>
          <a:p>
            <a:pPr lvl="1" eaLnBrk="1" hangingPunct="1"/>
            <a:r>
              <a:rPr lang="cs-CZ" dirty="0" smtClean="0"/>
              <a:t>postupná obnova napětí sítě</a:t>
            </a:r>
          </a:p>
          <a:p>
            <a:pPr lvl="1" eaLnBrk="1" hangingPunct="1"/>
            <a:r>
              <a:rPr lang="cs-CZ" dirty="0" smtClean="0"/>
              <a:t>podání napětí ostatním zdrojům</a:t>
            </a:r>
          </a:p>
          <a:p>
            <a:pPr lvl="1" eaLnBrk="1" hangingPunct="1"/>
            <a:r>
              <a:rPr lang="cs-CZ" dirty="0" smtClean="0"/>
              <a:t>sfázování ostrovů se zbytkem ES</a:t>
            </a:r>
          </a:p>
          <a:p>
            <a:pPr lvl="1" eaLnBrk="1" hangingPunct="1"/>
            <a:r>
              <a:rPr lang="cs-CZ" dirty="0" smtClean="0"/>
              <a:t>obnova napájení odběratelů dle určených priorit</a:t>
            </a:r>
          </a:p>
          <a:p>
            <a:pPr eaLnBrk="1" hangingPunct="1"/>
            <a:r>
              <a:rPr lang="cs-CZ" dirty="0" smtClean="0"/>
              <a:t>PPS zajišťuje obnovení provozu podle Plánu obnovy soustavy – provozní instrukce dispečinků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8CBF4E21-FC71-4E69-9538-BCF7BD1F8BD9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SyS – další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Terciární regulace výkonu</a:t>
            </a:r>
          </a:p>
          <a:p>
            <a:pPr lvl="1" eaLnBrk="1" hangingPunct="1"/>
            <a:r>
              <a:rPr lang="cs-CZ" smtClean="0"/>
              <a:t>udržuje potřebnou sekundární regulační zálohu</a:t>
            </a:r>
          </a:p>
          <a:p>
            <a:pPr eaLnBrk="1" hangingPunct="1"/>
            <a:r>
              <a:rPr lang="cs-CZ" smtClean="0"/>
              <a:t>Dispečerská záloha</a:t>
            </a:r>
          </a:p>
          <a:p>
            <a:pPr lvl="1" eaLnBrk="1" hangingPunct="1"/>
            <a:r>
              <a:rPr lang="cs-CZ" smtClean="0"/>
              <a:t>slouží pro pokrývání výkonové nerovnováhy, která vzniká tím, že účastníci trhu (subjekty zúčtování odchylek) nejsou dlouhodobě (více než cca 2 hodiny) schopni dodržet plánované odběrové diagramy nebo diagramové body</a:t>
            </a:r>
          </a:p>
          <a:p>
            <a:pPr eaLnBrk="1" hangingPunct="1"/>
            <a:r>
              <a:rPr lang="cs-CZ" smtClean="0"/>
              <a:t>Zajištění stability přenosu</a:t>
            </a:r>
          </a:p>
          <a:p>
            <a:pPr lvl="1" eaLnBrk="1" hangingPunct="1"/>
            <a:r>
              <a:rPr lang="cs-CZ" smtClean="0"/>
              <a:t>kontrolní a koordinační činnost spočívající v zajištění stability přenosu činných výkonů a tlumení výkonových kyvů v soustavě (buzení)</a:t>
            </a:r>
          </a:p>
          <a:p>
            <a:pPr eaLnBrk="1" hangingPunct="1"/>
            <a:r>
              <a:rPr lang="cs-CZ" smtClean="0"/>
              <a:t>Zajištění kvality napěťové sinusovky</a:t>
            </a:r>
          </a:p>
          <a:p>
            <a:pPr lvl="1" eaLnBrk="1" hangingPunct="1"/>
            <a:r>
              <a:rPr lang="cs-CZ" smtClean="0"/>
              <a:t>funkce pasivního charakteru (monitorovací a kontrolní) i aktivního charakteru (filtry)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42B192F-CD31-474F-8D7A-34BEBD856185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Primární regulace frekvence (PR)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Rezervování části výkonového rozsahu bloku, zapojení primárního regulátoru na bloku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rimární regulátor v závislosti na změnách frekvence v síti automaticky upravuje okamžitý výkon bloku v zadaném rozsahu</a:t>
            </a:r>
          </a:p>
          <a:p>
            <a:pPr eaLnBrk="1" hangingPunct="1"/>
            <a:endParaRPr lang="cs-CZ" dirty="0" smtClean="0"/>
          </a:p>
          <a:p>
            <a:pPr eaLnBrk="1" hangingPunct="1"/>
            <a:endParaRPr lang="cs-CZ" dirty="0" smtClean="0"/>
          </a:p>
          <a:p>
            <a:pPr eaLnBrk="1" hangingPunct="1"/>
            <a:endParaRPr lang="cs-CZ" dirty="0" smtClean="0"/>
          </a:p>
          <a:p>
            <a:pPr lvl="1" eaLnBrk="1" hangingPunct="1">
              <a:buFont typeface="Symbol" pitchFamily="18" charset="2"/>
              <a:buChar char="d"/>
            </a:pPr>
            <a:r>
              <a:rPr lang="cs-CZ" dirty="0" smtClean="0"/>
              <a:t>– statika primárního regulátoru nastavená tak, aby celý rozsah primární regulace (jedna polarita) stroje odpovídal odchylce frekvence:</a:t>
            </a:r>
          </a:p>
          <a:p>
            <a:pPr lvl="2" eaLnBrk="1" hangingPunct="1">
              <a:buFont typeface="Symbol" pitchFamily="18" charset="2"/>
              <a:buNone/>
            </a:pPr>
            <a:r>
              <a:rPr lang="cs-CZ" dirty="0" smtClean="0"/>
              <a:t>200 </a:t>
            </a:r>
            <a:r>
              <a:rPr lang="cs-CZ" dirty="0" err="1" smtClean="0"/>
              <a:t>mHz</a:t>
            </a:r>
            <a:r>
              <a:rPr lang="cs-CZ" dirty="0" smtClean="0"/>
              <a:t> pro bloky do 300 MW</a:t>
            </a:r>
          </a:p>
          <a:p>
            <a:pPr lvl="2" eaLnBrk="1" hangingPunct="1">
              <a:buFont typeface="Symbol" pitchFamily="18" charset="2"/>
              <a:buNone/>
            </a:pPr>
            <a:r>
              <a:rPr lang="cs-CZ" dirty="0" smtClean="0"/>
              <a:t>100 </a:t>
            </a:r>
            <a:r>
              <a:rPr lang="cs-CZ" dirty="0" err="1" smtClean="0"/>
              <a:t>mHz</a:t>
            </a:r>
            <a:r>
              <a:rPr lang="cs-CZ" dirty="0" smtClean="0"/>
              <a:t> pro bloky nad 300 MW</a:t>
            </a:r>
          </a:p>
          <a:p>
            <a:pPr eaLnBrk="1" hangingPunct="1"/>
            <a:r>
              <a:rPr lang="cs-CZ" dirty="0" smtClean="0"/>
              <a:t>Zdroj musí dodat požadované množství regulační zálohy (RZPR) do 30 s od okamžiku vzniku odchylky frekvence</a:t>
            </a:r>
          </a:p>
          <a:p>
            <a:pPr eaLnBrk="1" hangingPunct="1"/>
            <a:r>
              <a:rPr lang="cs-CZ" dirty="0"/>
              <a:t>M</a:t>
            </a:r>
            <a:r>
              <a:rPr lang="cs-CZ" dirty="0" smtClean="0"/>
              <a:t>ax. velikost vykupované RZPR (regulační záloha PR) je 10 MW, min. 3 MW</a:t>
            </a:r>
          </a:p>
          <a:p>
            <a:pPr lvl="1" eaLnBrk="1" hangingPunct="1"/>
            <a:r>
              <a:rPr lang="cs-CZ" dirty="0" smtClean="0"/>
              <a:t>maximum z důvodu omezení vlivu výpadků bloků poskytujících tuto </a:t>
            </a:r>
            <a:r>
              <a:rPr lang="cs-CZ" dirty="0" err="1" smtClean="0"/>
              <a:t>PpS</a:t>
            </a:r>
            <a:r>
              <a:rPr lang="cs-CZ" dirty="0" smtClean="0"/>
              <a:t> na souhrnnou zálohu</a:t>
            </a:r>
          </a:p>
          <a:p>
            <a:pPr eaLnBrk="1" hangingPunct="1"/>
            <a:r>
              <a:rPr lang="cs-CZ" dirty="0"/>
              <a:t>S</a:t>
            </a:r>
            <a:r>
              <a:rPr lang="cs-CZ" dirty="0" smtClean="0"/>
              <a:t>ymetrické poskytování (RRPR = regulační rozsah PR)</a:t>
            </a:r>
          </a:p>
          <a:p>
            <a:pPr lvl="1" eaLnBrk="1" hangingPunct="1"/>
            <a:endParaRPr lang="cs-CZ" dirty="0" smtClean="0"/>
          </a:p>
        </p:txBody>
      </p:sp>
      <p:sp>
        <p:nvSpPr>
          <p:cNvPr id="1032" name="Rectangle 7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771928"/>
              </p:ext>
            </p:extLst>
          </p:nvPr>
        </p:nvGraphicFramePr>
        <p:xfrm>
          <a:off x="684213" y="2166119"/>
          <a:ext cx="1871662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Rovnice" r:id="rId3" imgW="1054100" imgH="431800" progId="Equation.3">
                  <p:embed/>
                </p:oleObj>
              </mc:Choice>
              <mc:Fallback>
                <p:oleObj name="Rovnice" r:id="rId3" imgW="10541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166119"/>
                        <a:ext cx="1871662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398073"/>
              </p:ext>
            </p:extLst>
          </p:nvPr>
        </p:nvGraphicFramePr>
        <p:xfrm>
          <a:off x="827088" y="5761186"/>
          <a:ext cx="207486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Rovnice" r:id="rId5" imgW="1168200" imgH="393480" progId="Equation.3">
                  <p:embed/>
                </p:oleObj>
              </mc:Choice>
              <mc:Fallback>
                <p:oleObj name="Rovnice" r:id="rId5" imgW="116820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761186"/>
                        <a:ext cx="2074862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902746D0-A739-459D-B1ED-106C5D7FBEF3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Sekundární regulace výkonu bloku (SR)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8785225" cy="5256213"/>
          </a:xfrm>
        </p:spPr>
        <p:txBody>
          <a:bodyPr/>
          <a:lstStyle/>
          <a:p>
            <a:pPr eaLnBrk="1" hangingPunct="1"/>
            <a:r>
              <a:rPr lang="cs-CZ" dirty="0"/>
              <a:t>S</a:t>
            </a:r>
            <a:r>
              <a:rPr lang="cs-CZ" dirty="0" smtClean="0"/>
              <a:t>chopnost změnit výkon bloku na základě signálu automatického regulátoru ústředního dispečinku PPS</a:t>
            </a:r>
          </a:p>
          <a:p>
            <a:pPr eaLnBrk="1" hangingPunct="1"/>
            <a:r>
              <a:rPr lang="cs-CZ" dirty="0"/>
              <a:t>V</a:t>
            </a:r>
            <a:r>
              <a:rPr lang="cs-CZ" dirty="0" smtClean="0"/>
              <a:t>ýkonové pásmo pro SR musí být dosažitelné do 10 min od signálu regulátoru určenou rychlostí</a:t>
            </a:r>
          </a:p>
          <a:p>
            <a:pPr eaLnBrk="1" hangingPunct="1"/>
            <a:r>
              <a:rPr lang="cs-CZ" dirty="0"/>
              <a:t>M</a:t>
            </a:r>
            <a:r>
              <a:rPr lang="cs-CZ" dirty="0" smtClean="0"/>
              <a:t>in. velikost RZSR na 1 bloku je 10 MW a max. velikost RZSR na 1 bloku je 70 MW</a:t>
            </a:r>
          </a:p>
          <a:p>
            <a:pPr eaLnBrk="1" hangingPunct="1"/>
            <a:r>
              <a:rPr lang="cs-CZ" dirty="0"/>
              <a:t>M</a:t>
            </a:r>
            <a:r>
              <a:rPr lang="cs-CZ" dirty="0" smtClean="0"/>
              <a:t>in. rychlost změny je 2 MW/min</a:t>
            </a:r>
          </a:p>
          <a:p>
            <a:pPr eaLnBrk="1" hangingPunct="1"/>
            <a:r>
              <a:rPr lang="cs-CZ" dirty="0" smtClean="0"/>
              <a:t>SR je poskytována symetricky</a:t>
            </a:r>
          </a:p>
          <a:p>
            <a:pPr lvl="1" eaLnBrk="1" hangingPunct="1"/>
            <a:r>
              <a:rPr lang="cs-CZ" dirty="0" smtClean="0"/>
              <a:t>základní nasazený výkon bloku je uprostřed pásma rezervovaného pro SR</a:t>
            </a:r>
          </a:p>
          <a:p>
            <a:pPr lvl="1" eaLnBrk="1" hangingPunct="1"/>
            <a:r>
              <a:rPr lang="cs-CZ" sz="1400" i="1" dirty="0" smtClean="0"/>
              <a:t>RZSR = ½ * RRSR</a:t>
            </a:r>
          </a:p>
          <a:p>
            <a:pPr lvl="1" eaLnBrk="1" hangingPunct="1"/>
            <a:r>
              <a:rPr lang="cs-CZ" dirty="0" smtClean="0"/>
              <a:t>jeden poskytovatel s více bloky na nich může mít SR rozloženou nesymetricky, avšak v součtu musí být poskytovaná SR vždy symetrická</a:t>
            </a:r>
          </a:p>
          <a:p>
            <a:pPr eaLnBrk="1" hangingPunct="1"/>
            <a:r>
              <a:rPr lang="cs-CZ" dirty="0"/>
              <a:t>V</a:t>
            </a:r>
            <a:r>
              <a:rPr lang="cs-CZ" dirty="0" smtClean="0"/>
              <a:t>yužití</a:t>
            </a:r>
          </a:p>
          <a:p>
            <a:pPr lvl="1" eaLnBrk="1" hangingPunct="1"/>
            <a:r>
              <a:rPr lang="cs-CZ" dirty="0" smtClean="0"/>
              <a:t>pro regulování fluktuace zatížení</a:t>
            </a:r>
          </a:p>
          <a:p>
            <a:pPr lvl="1" eaLnBrk="1" hangingPunct="1"/>
            <a:r>
              <a:rPr lang="cs-CZ" dirty="0" smtClean="0"/>
              <a:t>při poruchových výpadcích výrobních zařízení s cílem udržet saldo předávaných výkonů se sousedními propojenými soustavami</a:t>
            </a:r>
          </a:p>
          <a:p>
            <a:pPr eaLnBrk="1" hangingPunct="1"/>
            <a:r>
              <a:rPr lang="cs-CZ" dirty="0"/>
              <a:t>V</a:t>
            </a:r>
            <a:r>
              <a:rPr lang="cs-CZ" dirty="0" smtClean="0"/>
              <a:t>elikost změny výkonu závisí na regulační odchylce a podílu SR zdroje na celkové SR záloze ES ČR</a:t>
            </a:r>
          </a:p>
          <a:p>
            <a:pPr eaLnBrk="1" hangingPunct="1"/>
            <a:endParaRPr lang="cs-CZ" dirty="0" smtClean="0"/>
          </a:p>
          <a:p>
            <a:pPr eaLnBrk="1" hangingPunct="1"/>
            <a:endParaRPr lang="cs-CZ" sz="1400" dirty="0" smtClean="0"/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28192400"/>
              </p:ext>
            </p:extLst>
          </p:nvPr>
        </p:nvGraphicFramePr>
        <p:xfrm>
          <a:off x="1980828" y="5611961"/>
          <a:ext cx="19431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Rovnice" r:id="rId3" imgW="1231560" imgH="533160" progId="Equation.3">
                  <p:embed/>
                </p:oleObj>
              </mc:Choice>
              <mc:Fallback>
                <p:oleObj name="Rovnice" r:id="rId3" imgW="123156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828" y="5611961"/>
                        <a:ext cx="1943100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C8DA4A47-090F-4ABA-B5B1-4F5273D64721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Terciární regulace výkonu bloku (TR)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V</a:t>
            </a:r>
            <a:r>
              <a:rPr lang="cs-CZ" dirty="0" smtClean="0"/>
              <a:t>yužívá se k obnovení vyčerpané sekundární regulace</a:t>
            </a:r>
          </a:p>
          <a:p>
            <a:pPr eaLnBrk="1" hangingPunct="1"/>
            <a:r>
              <a:rPr lang="cs-CZ" dirty="0"/>
              <a:t>V</a:t>
            </a:r>
            <a:r>
              <a:rPr lang="cs-CZ" dirty="0" smtClean="0"/>
              <a:t>ýkonový rozsah dosažitelný do 30 min od vyslání signálu</a:t>
            </a:r>
          </a:p>
          <a:p>
            <a:pPr eaLnBrk="1" hangingPunct="1"/>
            <a:r>
              <a:rPr lang="cs-CZ" dirty="0"/>
              <a:t>A</a:t>
            </a:r>
            <a:r>
              <a:rPr lang="cs-CZ" dirty="0" smtClean="0"/>
              <a:t>ktivace automaticky po signálu nebo ručně obsluhou po požadavku dispečera</a:t>
            </a:r>
          </a:p>
          <a:p>
            <a:pPr eaLnBrk="1" hangingPunct="1"/>
            <a:r>
              <a:rPr lang="cs-CZ" dirty="0"/>
              <a:t>A</a:t>
            </a:r>
            <a:r>
              <a:rPr lang="cs-CZ" dirty="0" smtClean="0"/>
              <a:t>ktivace výkonu vždy v plné výši (technologické důvody kvůli pásmu SR), regulační rozsah je vždy v jedné polaritě</a:t>
            </a:r>
          </a:p>
          <a:p>
            <a:pPr lvl="1" eaLnBrk="1" hangingPunct="1">
              <a:buFontTx/>
              <a:buNone/>
            </a:pPr>
            <a:r>
              <a:rPr lang="cs-CZ" i="1" dirty="0" smtClean="0"/>
              <a:t>RZTR- = RRTR-; RZTR+ = RRTR+</a:t>
            </a:r>
            <a:endParaRPr lang="cs-CZ" dirty="0" smtClean="0"/>
          </a:p>
          <a:p>
            <a:pPr eaLnBrk="1" hangingPunct="1"/>
            <a:r>
              <a:rPr lang="cs-CZ" dirty="0"/>
              <a:t>M</a:t>
            </a:r>
            <a:r>
              <a:rPr lang="cs-CZ" dirty="0" smtClean="0"/>
              <a:t>in. 10 MW/blok, max. 100 MW/blok</a:t>
            </a:r>
          </a:p>
          <a:p>
            <a:pPr eaLnBrk="1" hangingPunct="1"/>
            <a:r>
              <a:rPr lang="cs-CZ" dirty="0"/>
              <a:t>M</a:t>
            </a:r>
            <a:r>
              <a:rPr lang="cs-CZ" dirty="0" smtClean="0"/>
              <a:t>inimální rychlost změny výkonu je 2 MW/min</a:t>
            </a:r>
          </a:p>
          <a:p>
            <a:pPr eaLnBrk="1" hangingPunct="1">
              <a:buFontTx/>
              <a:buNone/>
            </a:pPr>
            <a:r>
              <a:rPr lang="cs-CZ" dirty="0" smtClean="0"/>
              <a:t>------------------------------------------</a:t>
            </a:r>
          </a:p>
          <a:p>
            <a:pPr eaLnBrk="1" hangingPunct="1"/>
            <a:r>
              <a:rPr lang="cs-CZ" dirty="0"/>
              <a:t>J</a:t>
            </a:r>
            <a:r>
              <a:rPr lang="cs-CZ" dirty="0" smtClean="0"/>
              <a:t>ako </a:t>
            </a:r>
            <a:r>
              <a:rPr lang="cs-CZ" dirty="0" err="1" smtClean="0"/>
              <a:t>SyS</a:t>
            </a:r>
            <a:r>
              <a:rPr lang="cs-CZ" dirty="0" smtClean="0"/>
              <a:t> není v UCTE definována, jen požadavek, aby každá soustava měla vždy schopnost obnovy SR v co nejkratší době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6D114C8-13E8-4022-8955-B2A232E0B81B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Pásma regulace</a:t>
            </a:r>
          </a:p>
        </p:txBody>
      </p:sp>
      <p:pic>
        <p:nvPicPr>
          <p:cNvPr id="20485" name="Picture 9" descr="pásm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12875"/>
            <a:ext cx="8347075" cy="4054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859A904-2126-46BA-BDDB-A04709632582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Rychle startující záloha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QS10</a:t>
            </a:r>
          </a:p>
          <a:p>
            <a:pPr lvl="1" eaLnBrk="1" hangingPunct="1"/>
            <a:r>
              <a:rPr lang="cs-CZ" dirty="0" smtClean="0"/>
              <a:t>bloky, které jsou do 10 minut od příkazu Dispečinku ČEPS schopny poskytnout sjednanou zálohu, odpojení čerpání (u PVE) nebo nenajetí programovaného čerpání</a:t>
            </a:r>
          </a:p>
          <a:p>
            <a:pPr lvl="1" eaLnBrk="1" hangingPunct="1"/>
            <a:r>
              <a:rPr lang="cs-CZ" dirty="0" smtClean="0"/>
              <a:t>hlavním účelem je vyregulování výkonové nerovnováhy vzniklé jako důsledek výpadků elektrárenských bloků nebo náhlého a významného nárůstu zatížení</a:t>
            </a:r>
          </a:p>
          <a:p>
            <a:pPr lvl="1" eaLnBrk="1" hangingPunct="1"/>
            <a:r>
              <a:rPr lang="cs-CZ" dirty="0" smtClean="0"/>
              <a:t>min. 30 MW/blok (pokud není s provozovatelem PS dohodnuto jinak)</a:t>
            </a:r>
          </a:p>
          <a:p>
            <a:pPr lvl="1" eaLnBrk="1" hangingPunct="1"/>
            <a:r>
              <a:rPr lang="cs-CZ" dirty="0" smtClean="0"/>
              <a:t>minimální doba, po kterou musí být garantováno poskytování RZQS10, je 4 hodiny</a:t>
            </a:r>
          </a:p>
          <a:p>
            <a:pPr eaLnBrk="1" hangingPunct="1"/>
            <a:r>
              <a:rPr lang="cs-CZ" dirty="0" smtClean="0"/>
              <a:t>QS15</a:t>
            </a:r>
          </a:p>
          <a:p>
            <a:pPr lvl="1" algn="just" eaLnBrk="1" hangingPunct="1"/>
            <a:r>
              <a:rPr lang="cs-CZ" dirty="0" smtClean="0"/>
              <a:t>bloky, které jsou do 15 minut od příkazu Dispečinku ČEPS schopny poskytnout sjednanou zálohu. QS15 se rozumí zvýšení výkonu na svorkách poskytujícího bloku.</a:t>
            </a:r>
          </a:p>
          <a:p>
            <a:pPr lvl="1" algn="just" eaLnBrk="1" hangingPunct="1"/>
            <a:r>
              <a:rPr lang="cs-CZ" dirty="0" smtClean="0"/>
              <a:t>odstavení do 15 minut od pokynu Dispečinku ČEPS </a:t>
            </a:r>
          </a:p>
          <a:p>
            <a:pPr lvl="1" algn="just" eaLnBrk="1" hangingPunct="1"/>
            <a:r>
              <a:rPr lang="cs-CZ" dirty="0" smtClean="0"/>
              <a:t>minimální velikost RZQS15 musí být 15 MW, maximálně však 100 MW</a:t>
            </a:r>
          </a:p>
          <a:p>
            <a:pPr lvl="1" algn="just" eaLnBrk="1" hangingPunct="1"/>
            <a:r>
              <a:rPr lang="cs-CZ" dirty="0" smtClean="0"/>
              <a:t>bloky poskytující QS15 nemohou zároveň poskytovat podpůrné služby SR, TR, QS10, </a:t>
            </a:r>
            <a:r>
              <a:rPr lang="cs-CZ" dirty="0" err="1" smtClean="0"/>
              <a:t>DZt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0ACB257E-A6D3-4CDF-B359-32F89C05DE0C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Dispečerská záloha dostupná v čase t minut (DZt)</a:t>
            </a:r>
            <a:endParaRPr lang="cs-CZ" b="0" smtClean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D</a:t>
            </a:r>
            <a:r>
              <a:rPr lang="cs-CZ" dirty="0" smtClean="0"/>
              <a:t>ispečerskou zálohu tvoří bloky elektráren odstavené do zálohy, schopné na žádost provozovatele PS garantovat </a:t>
            </a:r>
            <a:r>
              <a:rPr lang="cs-CZ" dirty="0" err="1" smtClean="0"/>
              <a:t>přifázování</a:t>
            </a:r>
            <a:r>
              <a:rPr lang="cs-CZ" dirty="0" smtClean="0"/>
              <a:t> a najetí na jmenovitý nebo předem sjednaný výkon maximálně do času t</a:t>
            </a:r>
          </a:p>
          <a:p>
            <a:pPr lvl="1" eaLnBrk="1" hangingPunct="1"/>
            <a:r>
              <a:rPr lang="cs-CZ" dirty="0" smtClean="0"/>
              <a:t>jedná se o výkon na svorkách poskytujícího bloku snížený o vlastní spotřebu (netto)</a:t>
            </a:r>
          </a:p>
          <a:p>
            <a:pPr lvl="1" eaLnBrk="1" hangingPunct="1"/>
            <a:r>
              <a:rPr lang="cs-CZ" dirty="0" smtClean="0"/>
              <a:t>čas (t) může nabývat jedné z uvedených diskrétních hodnot 30, 60, 90, 360 min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oskytovatel (</a:t>
            </a:r>
            <a:r>
              <a:rPr lang="cs-CZ" dirty="0" err="1" smtClean="0"/>
              <a:t>DZt</a:t>
            </a:r>
            <a:r>
              <a:rPr lang="cs-CZ" dirty="0" smtClean="0"/>
              <a:t>) musí garantovat dobu poskytování minimálně 36 h od požadavku dispečinku PPS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oskytovatel je povinen odstavit blok do zálohy do 30 minut od pokynu dispečinku </a:t>
            </a:r>
          </a:p>
          <a:p>
            <a:pPr eaLnBrk="1" hangingPunct="1"/>
            <a:r>
              <a:rPr lang="cs-CZ" dirty="0" smtClean="0"/>
              <a:t>Min. 15 MW/blok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7162FD55-EB19-494B-8556-1E34C10AE7E5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Změna zatížení (ZZ30)</a:t>
            </a:r>
            <a:endParaRPr lang="cs-CZ" b="0" smtClean="0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Z</a:t>
            </a:r>
            <a:r>
              <a:rPr lang="cs-CZ" dirty="0" smtClean="0"/>
              <a:t>měna zatížení zajištěná poskytovatelem ve směru odlehčení nebo zvýšení o předem definované a garantované velikosti regulační zálohy na základě požadavku provozovatele PS</a:t>
            </a:r>
          </a:p>
          <a:p>
            <a:pPr eaLnBrk="1" hangingPunct="1"/>
            <a:r>
              <a:rPr lang="cs-CZ" dirty="0"/>
              <a:t>J</a:t>
            </a:r>
            <a:r>
              <a:rPr lang="cs-CZ" dirty="0" smtClean="0"/>
              <a:t>edná se o změnu zatížení, která nespadá do kategorie změn, které jsou povinně realizované podle regulačního, vypínacího a frekvenčního plánu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lná velikost aktivované </a:t>
            </a:r>
            <a:r>
              <a:rPr lang="cs-CZ" dirty="0" err="1" smtClean="0"/>
              <a:t>PpS</a:t>
            </a:r>
            <a:r>
              <a:rPr lang="cs-CZ" dirty="0" smtClean="0"/>
              <a:t> musí být dosažena do 30 min od požadavku dispečinku</a:t>
            </a:r>
          </a:p>
          <a:p>
            <a:pPr eaLnBrk="1" hangingPunct="1"/>
            <a:r>
              <a:rPr lang="cs-CZ" dirty="0"/>
              <a:t>M</a:t>
            </a:r>
            <a:r>
              <a:rPr lang="cs-CZ" dirty="0" smtClean="0"/>
              <a:t>inimální doba 120 min po aktivaci</a:t>
            </a:r>
          </a:p>
          <a:p>
            <a:pPr eaLnBrk="1" hangingPunct="1"/>
            <a:r>
              <a:rPr lang="cs-CZ" dirty="0"/>
              <a:t>O</a:t>
            </a:r>
            <a:r>
              <a:rPr lang="cs-CZ" dirty="0" smtClean="0"/>
              <a:t>d jednoho poskytovatele min. 10 MW</a:t>
            </a:r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BEEC1E5-17EB-4853-9831-DDBB0F7E373E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Snížení výkonu (SV30)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B</a:t>
            </a:r>
            <a:r>
              <a:rPr lang="cs-CZ" dirty="0" smtClean="0"/>
              <a:t>loky, které jsou do 30 min od pokynu dispečinku PPS schopny snížení výkonu o předem sjednanou hodnotu zálohy nebo jsou schopny plného odstavení nebo nenajetí programovaného zdroje</a:t>
            </a:r>
          </a:p>
          <a:p>
            <a:pPr eaLnBrk="1" hangingPunct="1"/>
            <a:r>
              <a:rPr lang="cs-CZ" dirty="0" smtClean="0"/>
              <a:t>Služba je využívána pro snížení dodávky do ES a </a:t>
            </a:r>
            <a:r>
              <a:rPr lang="cs-CZ" dirty="0" err="1" smtClean="0"/>
              <a:t>odregulování</a:t>
            </a:r>
            <a:r>
              <a:rPr lang="cs-CZ" dirty="0" smtClean="0"/>
              <a:t> výkonové nerovnováhy při významné záporné odchylce v soustavě vzniklé nedodržením sjednaných diagramů přesahujícím možnost standardně určených velikostí </a:t>
            </a:r>
            <a:r>
              <a:rPr lang="cs-CZ" dirty="0" err="1" smtClean="0"/>
              <a:t>PpS</a:t>
            </a:r>
            <a:r>
              <a:rPr lang="cs-CZ" dirty="0" smtClean="0"/>
              <a:t> SR a TR-</a:t>
            </a:r>
          </a:p>
          <a:p>
            <a:pPr eaLnBrk="1" hangingPunct="1"/>
            <a:r>
              <a:rPr lang="cs-CZ" dirty="0" smtClean="0"/>
              <a:t>Min. 30 MW od jednoho poskytovatele a minimální doba garance po aktivaci dispečinkem je 24 hod</a:t>
            </a:r>
          </a:p>
          <a:p>
            <a:pPr eaLnBrk="1" hangingPunct="1"/>
            <a:endParaRPr lang="cs-CZ" dirty="0" smtClean="0"/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67E8C90-02E5-4A3C-9DFF-8B97AC601835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Vltava (VSR)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S</a:t>
            </a:r>
            <a:r>
              <a:rPr lang="cs-CZ" dirty="0" smtClean="0"/>
              <a:t>lužba využívající fiktivní blok Vltava vychází z dohody mezi ČEZ, a.s. a ČEPS ,a.s.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oskytuje zejména (QS10V) a dále v závislosti na hydrologických podmínkách (RZVSR)</a:t>
            </a:r>
          </a:p>
          <a:p>
            <a:pPr eaLnBrk="1" hangingPunct="1"/>
            <a:r>
              <a:rPr lang="cs-CZ" dirty="0"/>
              <a:t>F</a:t>
            </a:r>
            <a:r>
              <a:rPr lang="cs-CZ" dirty="0" smtClean="0"/>
              <a:t>iktivní blok Vltava je v ES ČR zcela jedinečný jak z pohledu podmínek Vltavské kaskády, tak z pohledu organizace jeho řízení</a:t>
            </a:r>
          </a:p>
          <a:p>
            <a:pPr eaLnBrk="1" hangingPunct="1">
              <a:buFontTx/>
              <a:buNone/>
            </a:pPr>
            <a:endParaRPr lang="cs-CZ" dirty="0" smtClean="0"/>
          </a:p>
          <a:p>
            <a:pPr eaLnBrk="1" hangingPunct="1"/>
            <a:endParaRPr lang="cs-CZ" dirty="0" smtClean="0"/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D43B9D5-3147-4394-9473-9A56A92AC433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Sekundární regulace U/Q (SRUQ)</a:t>
            </a:r>
            <a:endParaRPr lang="cs-CZ" b="0" smtClean="0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A</a:t>
            </a:r>
            <a:r>
              <a:rPr lang="cs-CZ" dirty="0" smtClean="0"/>
              <a:t>utomatická funkce využívající celý certifikovaný (smluvně dohodnutý) regulační rozsah jalového výkonu bloků pro udržení zadané velikosti napětí v pilotních uzlech ES a zároveň rozdělující vyráběný jalový výkon na jednotlivé stroje</a:t>
            </a:r>
          </a:p>
          <a:p>
            <a:pPr eaLnBrk="1" hangingPunct="1"/>
            <a:r>
              <a:rPr lang="cs-CZ" dirty="0"/>
              <a:t>R</a:t>
            </a:r>
            <a:r>
              <a:rPr lang="cs-CZ" dirty="0" smtClean="0"/>
              <a:t>egulační proces má být aperiodický nebo maximálně s jedním překmitem a ukončený do 2 minut</a:t>
            </a:r>
          </a:p>
          <a:p>
            <a:pPr eaLnBrk="1" hangingPunct="1"/>
            <a:r>
              <a:rPr lang="cs-CZ" dirty="0"/>
              <a:t>S</a:t>
            </a:r>
            <a:r>
              <a:rPr lang="cs-CZ" dirty="0" smtClean="0"/>
              <a:t>chopnost generátoru dodávat jmenovitý činný výkon v rozmezí účiníků cos </a:t>
            </a:r>
            <a:r>
              <a:rPr lang="cs-CZ" dirty="0" smtClean="0">
                <a:sym typeface="Symbol" pitchFamily="18" charset="2"/>
              </a:rPr>
              <a:t></a:t>
            </a:r>
            <a:r>
              <a:rPr lang="cs-CZ" dirty="0" smtClean="0"/>
              <a:t> = 0,85 </a:t>
            </a:r>
            <a:r>
              <a:rPr lang="cs-CZ" sz="1400" dirty="0" err="1" smtClean="0"/>
              <a:t>ind</a:t>
            </a:r>
            <a:r>
              <a:rPr lang="cs-CZ" sz="1400" dirty="0" smtClean="0"/>
              <a:t>.</a:t>
            </a:r>
            <a:r>
              <a:rPr lang="cs-CZ" dirty="0" smtClean="0"/>
              <a:t> a cos </a:t>
            </a:r>
            <a:r>
              <a:rPr lang="cs-CZ" dirty="0" smtClean="0">
                <a:sym typeface="Symbol" pitchFamily="18" charset="2"/>
              </a:rPr>
              <a:t></a:t>
            </a:r>
            <a:r>
              <a:rPr lang="cs-CZ" dirty="0" smtClean="0"/>
              <a:t> = 0,95 </a:t>
            </a:r>
            <a:r>
              <a:rPr lang="cs-CZ" sz="1400" dirty="0" smtClean="0"/>
              <a:t>kap.</a:t>
            </a:r>
            <a:r>
              <a:rPr lang="cs-CZ" dirty="0" smtClean="0"/>
              <a:t> při dovoleném rozsahu napětí na svorkách generátoru ±5 % </a:t>
            </a:r>
            <a:r>
              <a:rPr lang="cs-CZ" dirty="0" err="1" smtClean="0"/>
              <a:t>Un</a:t>
            </a:r>
            <a:endParaRPr lang="cs-CZ" dirty="0" smtClean="0"/>
          </a:p>
          <a:p>
            <a:pPr eaLnBrk="1" hangingPunct="1">
              <a:buFontTx/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F0082CD-F71F-4ED9-BAD8-3B6AF1619C2F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Schopnost ostrovního provozu (OP)</a:t>
            </a:r>
            <a:endParaRPr lang="cs-CZ" b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8856662" cy="5327650"/>
          </a:xfrm>
        </p:spPr>
        <p:txBody>
          <a:bodyPr/>
          <a:lstStyle/>
          <a:p>
            <a:pPr eaLnBrk="1" hangingPunct="1"/>
            <a:r>
              <a:rPr lang="cs-CZ" dirty="0" smtClean="0"/>
              <a:t>Schopnost provozu elektrárenského bloku do vydělené části vnější sítě tzv. ostrova</a:t>
            </a:r>
          </a:p>
          <a:p>
            <a:pPr eaLnBrk="1" hangingPunct="1"/>
            <a:r>
              <a:rPr lang="cs-CZ" dirty="0" smtClean="0"/>
              <a:t>Ostrovní provoz se vyznačuje velkými nároky na regulační schopnosti bloku, značnými změnami systémových veličin – frekvence a napětí, což souvisí s tím, že blok pracuje do izolované části soustavy. Elektrárenský blok přechází automaticky do regulačního režimu ostrovního provozu při poklesu frekvence pod 49,8 Hz a při vzrůstu frekvence nad 50,2 Hz.</a:t>
            </a:r>
          </a:p>
          <a:p>
            <a:pPr eaLnBrk="1" hangingPunct="1"/>
            <a:r>
              <a:rPr lang="cs-CZ" dirty="0"/>
              <a:t>P</a:t>
            </a:r>
            <a:r>
              <a:rPr lang="cs-CZ" dirty="0" smtClean="0"/>
              <a:t>ožadavky na schopnosti bloku</a:t>
            </a:r>
          </a:p>
          <a:p>
            <a:pPr lvl="1" eaLnBrk="1" hangingPunct="1"/>
            <a:r>
              <a:rPr lang="cs-CZ" dirty="0" smtClean="0"/>
              <a:t>přechod do ostrovního provozu</a:t>
            </a:r>
          </a:p>
          <a:p>
            <a:pPr lvl="2" eaLnBrk="1" hangingPunct="1"/>
            <a:r>
              <a:rPr lang="cs-CZ" dirty="0" smtClean="0"/>
              <a:t>přechod na P regulaci otáček, odpojení SR, odpojení ASRU, aperiodický a stabilní přechod otáček na novou hodnotu</a:t>
            </a:r>
          </a:p>
          <a:p>
            <a:pPr lvl="1" eaLnBrk="1" hangingPunct="1"/>
            <a:r>
              <a:rPr lang="cs-CZ" dirty="0" smtClean="0"/>
              <a:t>ostrovní provoz</a:t>
            </a:r>
          </a:p>
          <a:p>
            <a:pPr lvl="1" eaLnBrk="1" hangingPunct="1"/>
            <a:endParaRPr lang="cs-CZ" dirty="0" smtClean="0"/>
          </a:p>
          <a:p>
            <a:pPr lvl="1" eaLnBrk="1" hangingPunct="1"/>
            <a:endParaRPr lang="cs-CZ" dirty="0" smtClean="0"/>
          </a:p>
          <a:p>
            <a:pPr lvl="2" eaLnBrk="1" hangingPunct="1"/>
            <a:r>
              <a:rPr lang="cs-CZ" dirty="0" smtClean="0">
                <a:latin typeface="Times New Roman" pitchFamily="18" charset="0"/>
              </a:rPr>
              <a:t> </a:t>
            </a:r>
            <a:r>
              <a:rPr lang="cs-CZ" dirty="0" smtClean="0">
                <a:latin typeface="Symbol" pitchFamily="18" charset="2"/>
              </a:rPr>
              <a:t>d</a:t>
            </a:r>
            <a:r>
              <a:rPr lang="cs-CZ" dirty="0" smtClean="0"/>
              <a:t> 4 – 10 %</a:t>
            </a:r>
          </a:p>
          <a:p>
            <a:pPr lvl="1" eaLnBrk="1" hangingPunct="1"/>
            <a:r>
              <a:rPr lang="cs-CZ" dirty="0" smtClean="0"/>
              <a:t>opětovné připojení ostrova k soustavě</a:t>
            </a:r>
          </a:p>
          <a:p>
            <a:pPr lvl="1" eaLnBrk="1" hangingPunct="1"/>
            <a:r>
              <a:rPr lang="cs-CZ" dirty="0" smtClean="0"/>
              <a:t>dostupnost služby</a:t>
            </a:r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2700338" y="3763963"/>
          <a:ext cx="2160587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Rovnice" r:id="rId3" imgW="1143000" imgH="431640" progId="Equation.3">
                  <p:embed/>
                </p:oleObj>
              </mc:Choice>
              <mc:Fallback>
                <p:oleObj name="Rovnice" r:id="rId3" imgW="1143000" imgH="431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3763963"/>
                        <a:ext cx="2160587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5E79AF8A-9676-488D-A17C-13362DF48EE1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PpS – Schopnost startu ze tmy (BS)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S</a:t>
            </a:r>
            <a:r>
              <a:rPr lang="cs-CZ" dirty="0" smtClean="0"/>
              <a:t>chopnost bloku - najetí bez pomoci vnějšího zdroje napětí na jmenovité otáčky, dosáhnout jmenovitého napětí, připojení k síti a jejího napájení v ostrovním režimu</a:t>
            </a:r>
          </a:p>
          <a:p>
            <a:pPr eaLnBrk="1" hangingPunct="1"/>
            <a:r>
              <a:rPr lang="cs-CZ" dirty="0"/>
              <a:t>S</a:t>
            </a:r>
            <a:r>
              <a:rPr lang="cs-CZ" dirty="0" smtClean="0"/>
              <a:t>chopnost vybraných bloků je nezbytná pro obnovení dodávky po úplném nebo částečném rozpadu sítě. Výběr bloků provádí ČEPS v dohodě s poskytovatelem této služby</a:t>
            </a:r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6AC20562-037F-4D86-B9B0-2AA9EBA6C5B1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Zkoušky PR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N</a:t>
            </a:r>
            <a:r>
              <a:rPr lang="cs-CZ" dirty="0" smtClean="0"/>
              <a:t>a třech hladinách výkonu – min, </a:t>
            </a:r>
            <a:r>
              <a:rPr lang="cs-CZ" dirty="0" err="1" smtClean="0"/>
              <a:t>stř</a:t>
            </a:r>
            <a:r>
              <a:rPr lang="cs-CZ" dirty="0" smtClean="0"/>
              <a:t>., </a:t>
            </a:r>
            <a:r>
              <a:rPr lang="cs-CZ" dirty="0" err="1" smtClean="0"/>
              <a:t>max</a:t>
            </a:r>
            <a:endParaRPr lang="cs-CZ" dirty="0" smtClean="0"/>
          </a:p>
          <a:p>
            <a:pPr eaLnBrk="1" hangingPunct="1"/>
            <a:r>
              <a:rPr lang="cs-CZ" dirty="0"/>
              <a:t>S</a:t>
            </a:r>
            <a:r>
              <a:rPr lang="cs-CZ" dirty="0" smtClean="0"/>
              <a:t>imulace změny kmitočtu </a:t>
            </a:r>
          </a:p>
          <a:p>
            <a:pPr lvl="1" eaLnBrk="1" hangingPunct="1"/>
            <a:r>
              <a:rPr lang="cs-CZ" dirty="0" smtClean="0"/>
              <a:t>změna výkonu o RZPR</a:t>
            </a:r>
          </a:p>
          <a:p>
            <a:pPr lvl="1" eaLnBrk="1" hangingPunct="1"/>
            <a:r>
              <a:rPr lang="cs-CZ" dirty="0" smtClean="0"/>
              <a:t>průběhy 0-90s a 90-600 s</a:t>
            </a:r>
          </a:p>
          <a:p>
            <a:pPr eaLnBrk="1" hangingPunct="1"/>
            <a:r>
              <a:rPr lang="cs-CZ" dirty="0"/>
              <a:t>N</a:t>
            </a:r>
            <a:r>
              <a:rPr lang="cs-CZ" dirty="0" smtClean="0"/>
              <a:t>ormální provoz PR </a:t>
            </a:r>
          </a:p>
          <a:p>
            <a:pPr lvl="1" eaLnBrk="1" hangingPunct="1"/>
            <a:r>
              <a:rPr lang="cs-CZ" dirty="0" smtClean="0"/>
              <a:t>skutečná statika </a:t>
            </a:r>
            <a:r>
              <a:rPr lang="cs-CZ" dirty="0" smtClean="0">
                <a:sym typeface="Symbol" pitchFamily="18" charset="2"/>
              </a:rPr>
              <a:t></a:t>
            </a:r>
            <a:r>
              <a:rPr lang="cs-CZ" dirty="0" smtClean="0"/>
              <a:t> 15 % </a:t>
            </a:r>
          </a:p>
          <a:p>
            <a:pPr lvl="1" eaLnBrk="1" hangingPunct="1"/>
            <a:r>
              <a:rPr lang="cs-CZ" dirty="0" smtClean="0"/>
              <a:t>korelační koeficient </a:t>
            </a:r>
            <a:r>
              <a:rPr lang="en-US" dirty="0" smtClean="0"/>
              <a:t>&gt; </a:t>
            </a:r>
            <a:r>
              <a:rPr lang="cs-CZ" dirty="0" smtClean="0"/>
              <a:t>0,65</a:t>
            </a:r>
          </a:p>
          <a:p>
            <a:pPr lvl="1" eaLnBrk="1" hangingPunct="1"/>
            <a:r>
              <a:rPr lang="cs-CZ" dirty="0" smtClean="0"/>
              <a:t>97 % hodnot se musí nacházet v pásu </a:t>
            </a:r>
            <a:r>
              <a:rPr lang="cs-CZ" dirty="0" smtClean="0">
                <a:sym typeface="Symbol" pitchFamily="18" charset="2"/>
              </a:rPr>
              <a:t></a:t>
            </a:r>
            <a:r>
              <a:rPr lang="cs-CZ" dirty="0" smtClean="0"/>
              <a:t> 0,01 </a:t>
            </a:r>
            <a:r>
              <a:rPr lang="cs-CZ" dirty="0" err="1" smtClean="0"/>
              <a:t>Pn</a:t>
            </a:r>
            <a:r>
              <a:rPr lang="cs-CZ" dirty="0" smtClean="0"/>
              <a:t> </a:t>
            </a:r>
            <a:r>
              <a:rPr lang="en-US" dirty="0" smtClean="0"/>
              <a:t>od </a:t>
            </a:r>
            <a:r>
              <a:rPr lang="en-US" dirty="0" err="1" smtClean="0"/>
              <a:t>regresn</a:t>
            </a:r>
            <a:r>
              <a:rPr lang="cs-CZ" dirty="0" smtClean="0"/>
              <a:t>í přímky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07F1844-89D0-4D48-ADF6-AA10EAE8F2DD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Simulace změny f</a:t>
            </a:r>
          </a:p>
        </p:txBody>
      </p:sp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6" b="1733"/>
          <a:stretch>
            <a:fillRect/>
          </a:stretch>
        </p:blipFill>
        <p:spPr bwMode="auto">
          <a:xfrm>
            <a:off x="250825" y="3771900"/>
            <a:ext cx="3960813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" t="7463" b="4646"/>
          <a:stretch>
            <a:fillRect/>
          </a:stretch>
        </p:blipFill>
        <p:spPr bwMode="auto">
          <a:xfrm>
            <a:off x="4787900" y="3798888"/>
            <a:ext cx="4211638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" r="412" b="6267"/>
          <a:stretch>
            <a:fillRect/>
          </a:stretch>
        </p:blipFill>
        <p:spPr bwMode="auto">
          <a:xfrm>
            <a:off x="107950" y="1020763"/>
            <a:ext cx="4392613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" t="6183" r="2293" b="6606"/>
          <a:stretch>
            <a:fillRect/>
          </a:stretch>
        </p:blipFill>
        <p:spPr bwMode="auto">
          <a:xfrm>
            <a:off x="4643438" y="1052513"/>
            <a:ext cx="4249737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F92FE567-522F-47E8-8CBC-C81337AE98BD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Normální provoz PR</a:t>
            </a:r>
          </a:p>
        </p:txBody>
      </p:sp>
      <p:pic>
        <p:nvPicPr>
          <p:cNvPr id="3072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" b="1611"/>
          <a:stretch>
            <a:fillRect/>
          </a:stretch>
        </p:blipFill>
        <p:spPr bwMode="auto">
          <a:xfrm>
            <a:off x="4211638" y="908050"/>
            <a:ext cx="4932362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8" descr="regr_p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t="18530" r="24426" b="8589"/>
          <a:stretch>
            <a:fillRect/>
          </a:stretch>
        </p:blipFill>
        <p:spPr bwMode="auto">
          <a:xfrm>
            <a:off x="0" y="2698750"/>
            <a:ext cx="5508625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6064556-3C3F-46AF-9F0F-713EB363241F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Zkoušky SR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Výkonové skoky o velikosti 30, 70 a 100 % RRSR </a:t>
            </a:r>
          </a:p>
          <a:p>
            <a:pPr eaLnBrk="1" hangingPunct="1"/>
            <a:r>
              <a:rPr lang="cs-CZ" dirty="0" smtClean="0"/>
              <a:t>Zkoumané parametry a jejich limitní hodnoty:</a:t>
            </a:r>
          </a:p>
          <a:p>
            <a:pPr lvl="1" eaLnBrk="1" hangingPunct="1"/>
            <a:r>
              <a:rPr lang="cs-CZ" dirty="0"/>
              <a:t>m</a:t>
            </a:r>
            <a:r>
              <a:rPr lang="cs-CZ" dirty="0" smtClean="0"/>
              <a:t>aximální odchylka - do 1,5 % </a:t>
            </a:r>
            <a:r>
              <a:rPr lang="cs-CZ" dirty="0" err="1" smtClean="0"/>
              <a:t>Pn</a:t>
            </a:r>
            <a:r>
              <a:rPr lang="cs-CZ" dirty="0" smtClean="0"/>
              <a:t> bloku</a:t>
            </a:r>
          </a:p>
          <a:p>
            <a:pPr lvl="1" eaLnBrk="1" hangingPunct="1"/>
            <a:r>
              <a:rPr lang="cs-CZ" dirty="0"/>
              <a:t>p</a:t>
            </a:r>
            <a:r>
              <a:rPr lang="cs-CZ" dirty="0" smtClean="0"/>
              <a:t>růměr </a:t>
            </a:r>
            <a:r>
              <a:rPr lang="cs-CZ" dirty="0" err="1" smtClean="0"/>
              <a:t>abs</a:t>
            </a:r>
            <a:r>
              <a:rPr lang="cs-CZ" dirty="0" smtClean="0"/>
              <a:t>. hodnot - do 0,5 % </a:t>
            </a:r>
            <a:r>
              <a:rPr lang="cs-CZ" dirty="0" err="1" smtClean="0"/>
              <a:t>Pn</a:t>
            </a:r>
            <a:r>
              <a:rPr lang="cs-CZ" dirty="0" smtClean="0"/>
              <a:t> bloku</a:t>
            </a:r>
          </a:p>
          <a:p>
            <a:pPr lvl="1" eaLnBrk="1" hangingPunct="1"/>
            <a:r>
              <a:rPr lang="cs-CZ" dirty="0"/>
              <a:t>s</a:t>
            </a:r>
            <a:r>
              <a:rPr lang="cs-CZ" dirty="0" smtClean="0"/>
              <a:t>měrodatná odchylka - do 1 % </a:t>
            </a:r>
            <a:r>
              <a:rPr lang="cs-CZ" dirty="0" err="1" smtClean="0"/>
              <a:t>Pn</a:t>
            </a:r>
            <a:r>
              <a:rPr lang="cs-CZ" dirty="0" smtClean="0"/>
              <a:t> bloku</a:t>
            </a:r>
          </a:p>
          <a:p>
            <a:pPr lvl="1" eaLnBrk="1" hangingPunct="1"/>
            <a:r>
              <a:rPr lang="cs-CZ" dirty="0"/>
              <a:t>r</a:t>
            </a:r>
            <a:r>
              <a:rPr lang="cs-CZ" dirty="0" smtClean="0"/>
              <a:t>ychlost změny výkonu - do 5 %</a:t>
            </a:r>
          </a:p>
        </p:txBody>
      </p:sp>
      <p:pic>
        <p:nvPicPr>
          <p:cNvPr id="3175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8" r="2893" b="781"/>
          <a:stretch>
            <a:fillRect/>
          </a:stretch>
        </p:blipFill>
        <p:spPr bwMode="auto">
          <a:xfrm>
            <a:off x="2339975" y="3140075"/>
            <a:ext cx="41767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F385C5F-12C3-43F4-9693-D9B50D820BE3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Zkoušky SR</a:t>
            </a:r>
          </a:p>
        </p:txBody>
      </p:sp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t="5682" r="1239" b="4240"/>
          <a:stretch>
            <a:fillRect/>
          </a:stretch>
        </p:blipFill>
        <p:spPr bwMode="auto">
          <a:xfrm>
            <a:off x="4500563" y="4643438"/>
            <a:ext cx="3490912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t="6686" r="1239" b="5305"/>
          <a:stretch>
            <a:fillRect/>
          </a:stretch>
        </p:blipFill>
        <p:spPr bwMode="auto">
          <a:xfrm>
            <a:off x="6443663" y="3284538"/>
            <a:ext cx="3492500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t="5902" r="1239" b="2538"/>
          <a:stretch>
            <a:fillRect/>
          </a:stretch>
        </p:blipFill>
        <p:spPr bwMode="auto">
          <a:xfrm>
            <a:off x="0" y="3800475"/>
            <a:ext cx="4537075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t="6308" r="404" b="2484"/>
          <a:stretch>
            <a:fillRect/>
          </a:stretch>
        </p:blipFill>
        <p:spPr bwMode="auto">
          <a:xfrm>
            <a:off x="0" y="1196975"/>
            <a:ext cx="4716463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" t="6175" r="1056" b="7227"/>
          <a:stretch>
            <a:fillRect/>
          </a:stretch>
        </p:blipFill>
        <p:spPr bwMode="auto">
          <a:xfrm>
            <a:off x="4643438" y="1196975"/>
            <a:ext cx="4681537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E9E16300-8C09-4DDF-A6C0-9405D4FC85C5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Zkoušky TR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Změna výkonu z minimální hladiny na maximální pro RZTR+ a naopak pro RZTR- </a:t>
            </a:r>
          </a:p>
          <a:p>
            <a:pPr eaLnBrk="1" hangingPunct="1"/>
            <a:r>
              <a:rPr lang="cs-CZ" dirty="0" smtClean="0"/>
              <a:t>Zkoumané parametry a jejich limitní hodnoty:</a:t>
            </a:r>
          </a:p>
          <a:p>
            <a:pPr lvl="1" eaLnBrk="1" hangingPunct="1"/>
            <a:r>
              <a:rPr lang="cs-CZ" dirty="0"/>
              <a:t>m</a:t>
            </a:r>
            <a:r>
              <a:rPr lang="cs-CZ" dirty="0" smtClean="0"/>
              <a:t>aximální odchylka - do 4,5 % </a:t>
            </a:r>
            <a:r>
              <a:rPr lang="cs-CZ" dirty="0" err="1" smtClean="0"/>
              <a:t>Pn</a:t>
            </a:r>
            <a:r>
              <a:rPr lang="cs-CZ" dirty="0" smtClean="0"/>
              <a:t> bloku</a:t>
            </a:r>
          </a:p>
          <a:p>
            <a:pPr lvl="1" eaLnBrk="1" hangingPunct="1"/>
            <a:r>
              <a:rPr lang="cs-CZ" dirty="0" smtClean="0"/>
              <a:t>průměr </a:t>
            </a:r>
            <a:r>
              <a:rPr lang="cs-CZ" dirty="0" err="1" smtClean="0"/>
              <a:t>abs</a:t>
            </a:r>
            <a:r>
              <a:rPr lang="cs-CZ" dirty="0" smtClean="0"/>
              <a:t>. hodnot - do 1,5 % </a:t>
            </a:r>
            <a:r>
              <a:rPr lang="cs-CZ" dirty="0" err="1" smtClean="0"/>
              <a:t>Pn</a:t>
            </a:r>
            <a:r>
              <a:rPr lang="cs-CZ" dirty="0" smtClean="0"/>
              <a:t> bloku</a:t>
            </a:r>
          </a:p>
          <a:p>
            <a:pPr lvl="1" eaLnBrk="1" hangingPunct="1"/>
            <a:r>
              <a:rPr lang="cs-CZ" dirty="0"/>
              <a:t>s</a:t>
            </a:r>
            <a:r>
              <a:rPr lang="cs-CZ" dirty="0" smtClean="0"/>
              <a:t>měrodatná odchylka - do 3 % </a:t>
            </a:r>
            <a:r>
              <a:rPr lang="cs-CZ" dirty="0" err="1" smtClean="0"/>
              <a:t>Pn</a:t>
            </a:r>
            <a:r>
              <a:rPr lang="cs-CZ" dirty="0" smtClean="0"/>
              <a:t> bloku</a:t>
            </a:r>
          </a:p>
          <a:p>
            <a:pPr lvl="1" eaLnBrk="1" hangingPunct="1"/>
            <a:r>
              <a:rPr lang="cs-CZ" dirty="0"/>
              <a:t>r</a:t>
            </a:r>
            <a:r>
              <a:rPr lang="cs-CZ" dirty="0" smtClean="0"/>
              <a:t>ychlost změny výkonu - do 5 %</a:t>
            </a:r>
          </a:p>
        </p:txBody>
      </p: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233738"/>
            <a:ext cx="3925888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8A4301CB-E282-45A2-8D12-510FFA9621B8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Zkoušky TR</a:t>
            </a:r>
          </a:p>
        </p:txBody>
      </p:sp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t="5069" r="1563" b="2406"/>
          <a:stretch>
            <a:fillRect/>
          </a:stretch>
        </p:blipFill>
        <p:spPr bwMode="auto">
          <a:xfrm>
            <a:off x="0" y="1125538"/>
            <a:ext cx="4643438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5" r="1239" b="5432"/>
          <a:stretch>
            <a:fillRect/>
          </a:stretch>
        </p:blipFill>
        <p:spPr bwMode="auto">
          <a:xfrm>
            <a:off x="250825" y="4286250"/>
            <a:ext cx="42846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t="5069" r="1401" b="3490"/>
          <a:stretch>
            <a:fillRect/>
          </a:stretch>
        </p:blipFill>
        <p:spPr bwMode="auto">
          <a:xfrm>
            <a:off x="4643438" y="1052513"/>
            <a:ext cx="48958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t="5911" r="1239" b="3413"/>
          <a:stretch>
            <a:fillRect/>
          </a:stretch>
        </p:blipFill>
        <p:spPr bwMode="auto">
          <a:xfrm>
            <a:off x="4752975" y="4424363"/>
            <a:ext cx="38512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cs-CZ"/>
              <a:t>MRE</a:t>
            </a:r>
            <a:r>
              <a:rPr lang="en-US"/>
              <a:t>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6BD502D-874E-4BA3-8435-5C6C5570DD45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Řízení času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mtClean="0"/>
              <a:t>Řídící středisko v Laufenburgu je odpovědné za výpočet synchronního času a organizací jeho opravy. </a:t>
            </a:r>
          </a:p>
          <a:p>
            <a:r>
              <a:rPr lang="cs-CZ" smtClean="0"/>
              <a:t>Oprava spočívá v nastavení žádané frekvence pro sekundární regulaci ve všech regulačních oblastech/ blocích na 49,99 Hz nebo 50,01 Hz, v závislosti na směru na opravy, na celé hodiny jednoho dne (od 0 do 24 hodin).</a:t>
            </a:r>
          </a:p>
          <a:p>
            <a:pPr>
              <a:buFontTx/>
              <a:buNone/>
            </a:pPr>
            <a:endParaRPr lang="cs-CZ" smtClean="0"/>
          </a:p>
          <a:p>
            <a:r>
              <a:rPr lang="cs-CZ" smtClean="0"/>
              <a:t>Kvalita síťového kmitočtu je považována za vyhovující pokud:</a:t>
            </a:r>
          </a:p>
          <a:p>
            <a:pPr lvl="1"/>
            <a:r>
              <a:rPr lang="cs-CZ" smtClean="0"/>
              <a:t>je směrodatná odchylka za měsíc pro 90% a 99% intervalů měření menší než 40 mHz, resp. 60 mHz</a:t>
            </a:r>
          </a:p>
          <a:p>
            <a:pPr lvl="1"/>
            <a:r>
              <a:rPr lang="cs-CZ" smtClean="0"/>
              <a:t>měsíční počet dnů s nastavenou hodnotou frekvence 49,99 Hz nebo 50,01 Hz nepřesahuje osm.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Times New Roman CE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7604</TotalTime>
  <Words>2416</Words>
  <Application>Microsoft Office PowerPoint</Application>
  <PresentationFormat>Předvádění na obrazovce (4:3)</PresentationFormat>
  <Paragraphs>341</Paragraphs>
  <Slides>38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0" baseType="lpstr">
      <vt:lpstr>Default Design</vt:lpstr>
      <vt:lpstr>Rovnice</vt:lpstr>
      <vt:lpstr>Sekundární a terciální regulace činného výkonu a frekvence v ES</vt:lpstr>
      <vt:lpstr>Sekundární regulace f a P </vt:lpstr>
      <vt:lpstr>Centrální regulátor</vt:lpstr>
      <vt:lpstr>Sekundární regulace f a P</vt:lpstr>
      <vt:lpstr>Sekundární regulace</vt:lpstr>
      <vt:lpstr>Terciární regulace</vt:lpstr>
      <vt:lpstr>Systémové služby</vt:lpstr>
      <vt:lpstr>Systémové služby</vt:lpstr>
      <vt:lpstr>Podpůrné služby</vt:lpstr>
      <vt:lpstr>Podpůrné služby</vt:lpstr>
      <vt:lpstr>Trh s podpůrnými službami</vt:lpstr>
      <vt:lpstr>SyS – Primární regulace</vt:lpstr>
      <vt:lpstr>SyS – Primární regulace</vt:lpstr>
      <vt:lpstr>SyS – Primární regulace</vt:lpstr>
      <vt:lpstr>SyS – Sekundární regulace f a salda předávaných výkonů </vt:lpstr>
      <vt:lpstr>SyS – Regulace napětí </vt:lpstr>
      <vt:lpstr>SyS – Obnova provozu po úplném nebo částečném rozpadu PS</vt:lpstr>
      <vt:lpstr>SyS – další</vt:lpstr>
      <vt:lpstr>PpS – Primární regulace frekvence (PR)</vt:lpstr>
      <vt:lpstr>PpS – Sekundární regulace výkonu bloku (SR)</vt:lpstr>
      <vt:lpstr>PpS – Terciární regulace výkonu bloku (TR)</vt:lpstr>
      <vt:lpstr>Pásma regulace</vt:lpstr>
      <vt:lpstr>PpS – Rychle startující záloha</vt:lpstr>
      <vt:lpstr>PpS – Dispečerská záloha dostupná v čase t minut (DZt)</vt:lpstr>
      <vt:lpstr>PpS – Změna zatížení (ZZ30)</vt:lpstr>
      <vt:lpstr>PpS – Snížení výkonu (SV30)</vt:lpstr>
      <vt:lpstr>PpS – Vltava (VSR)</vt:lpstr>
      <vt:lpstr>PpS – Sekundární regulace U/Q (SRUQ)</vt:lpstr>
      <vt:lpstr>PpS – Schopnost ostrovního provozu (OP)</vt:lpstr>
      <vt:lpstr>PpS – Schopnost startu ze tmy (BS)</vt:lpstr>
      <vt:lpstr>Zkoušky PR</vt:lpstr>
      <vt:lpstr>Simulace změny f</vt:lpstr>
      <vt:lpstr>Normální provoz PR</vt:lpstr>
      <vt:lpstr>Zkoušky SR</vt:lpstr>
      <vt:lpstr>Zkoušky SR</vt:lpstr>
      <vt:lpstr>Zkoušky TR</vt:lpstr>
      <vt:lpstr>Zkoušky TR</vt:lpstr>
      <vt:lpstr>Řízení času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Systémové a podpůrné služby</dc:title>
  <dc:creator>svecj3</dc:creator>
  <cp:lastModifiedBy>Libor_Straka</cp:lastModifiedBy>
  <cp:revision>74</cp:revision>
  <dcterms:created xsi:type="dcterms:W3CDTF">2006-03-01T09:31:11Z</dcterms:created>
  <dcterms:modified xsi:type="dcterms:W3CDTF">2012-11-19T13:29:01Z</dcterms:modified>
</cp:coreProperties>
</file>