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66"/>
  </p:notesMasterIdLst>
  <p:sldIdLst>
    <p:sldId id="256" r:id="rId2"/>
    <p:sldId id="261" r:id="rId3"/>
    <p:sldId id="259" r:id="rId4"/>
    <p:sldId id="257" r:id="rId5"/>
    <p:sldId id="262" r:id="rId6"/>
    <p:sldId id="264" r:id="rId7"/>
    <p:sldId id="278" r:id="rId8"/>
    <p:sldId id="273" r:id="rId9"/>
    <p:sldId id="291" r:id="rId10"/>
    <p:sldId id="283" r:id="rId11"/>
    <p:sldId id="265" r:id="rId12"/>
    <p:sldId id="267" r:id="rId13"/>
    <p:sldId id="274" r:id="rId14"/>
    <p:sldId id="290" r:id="rId15"/>
    <p:sldId id="289" r:id="rId16"/>
    <p:sldId id="266" r:id="rId17"/>
    <p:sldId id="272" r:id="rId18"/>
    <p:sldId id="292" r:id="rId19"/>
    <p:sldId id="286" r:id="rId20"/>
    <p:sldId id="284" r:id="rId21"/>
    <p:sldId id="285" r:id="rId22"/>
    <p:sldId id="293" r:id="rId23"/>
    <p:sldId id="294" r:id="rId24"/>
    <p:sldId id="295" r:id="rId25"/>
    <p:sldId id="296" r:id="rId26"/>
    <p:sldId id="336" r:id="rId27"/>
    <p:sldId id="297" r:id="rId28"/>
    <p:sldId id="298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26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B07624-3332-4176-8B11-450E16D3CD3B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403ECC2E-68BE-4CAD-B807-5224683A6BF9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Výroba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5C639682-626D-47CE-A8AE-C485D223D636}" type="parTrans" cxnId="{0DF9CDD5-1374-4FFB-9A57-9C13FA666478}">
      <dgm:prSet/>
      <dgm:spPr/>
      <dgm:t>
        <a:bodyPr/>
        <a:lstStyle/>
        <a:p>
          <a:endParaRPr lang="en-GB"/>
        </a:p>
      </dgm:t>
    </dgm:pt>
    <dgm:pt modelId="{334F01DD-19F6-4E51-819B-4BFEC0042932}" type="sibTrans" cxnId="{0DF9CDD5-1374-4FFB-9A57-9C13FA666478}">
      <dgm:prSet/>
      <dgm:spPr/>
      <dgm:t>
        <a:bodyPr/>
        <a:lstStyle/>
        <a:p>
          <a:endParaRPr lang="en-GB"/>
        </a:p>
      </dgm:t>
    </dgm:pt>
    <dgm:pt modelId="{448DD69B-15AA-4D81-A3B5-72680167CF42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Přenos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B9025710-033E-42EA-AA1D-A65EB7E0BA55}" type="parTrans" cxnId="{27B0062D-A115-4F6E-AFDB-29F9EEBDECDE}">
      <dgm:prSet/>
      <dgm:spPr/>
      <dgm:t>
        <a:bodyPr/>
        <a:lstStyle/>
        <a:p>
          <a:endParaRPr lang="en-GB"/>
        </a:p>
      </dgm:t>
    </dgm:pt>
    <dgm:pt modelId="{C4AAD378-951E-4A50-95FA-1528D6F674CD}" type="sibTrans" cxnId="{27B0062D-A115-4F6E-AFDB-29F9EEBDECDE}">
      <dgm:prSet/>
      <dgm:spPr/>
      <dgm:t>
        <a:bodyPr/>
        <a:lstStyle/>
        <a:p>
          <a:endParaRPr lang="en-GB"/>
        </a:p>
      </dgm:t>
    </dgm:pt>
    <dgm:pt modelId="{7271F47B-4C11-4B18-982B-90E427A0F6BA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Distribuce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C0800345-EFF4-43C0-88EF-9DF0B2DD5DF5}" type="parTrans" cxnId="{50ADC537-E10C-49DA-97F1-0DE687A972D3}">
      <dgm:prSet/>
      <dgm:spPr/>
      <dgm:t>
        <a:bodyPr/>
        <a:lstStyle/>
        <a:p>
          <a:endParaRPr lang="en-GB"/>
        </a:p>
      </dgm:t>
    </dgm:pt>
    <dgm:pt modelId="{4F850369-EA27-4D5E-966A-843D9F0555CB}" type="sibTrans" cxnId="{50ADC537-E10C-49DA-97F1-0DE687A972D3}">
      <dgm:prSet/>
      <dgm:spPr/>
      <dgm:t>
        <a:bodyPr/>
        <a:lstStyle/>
        <a:p>
          <a:endParaRPr lang="en-GB"/>
        </a:p>
      </dgm:t>
    </dgm:pt>
    <dgm:pt modelId="{D958F4F7-C69D-46D8-8766-8E099377E478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Spotřeba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4182630D-5C95-42C4-96D1-81AE5268D4DF}" type="parTrans" cxnId="{9501A844-D11A-42FB-9CC3-AA61FA975411}">
      <dgm:prSet/>
      <dgm:spPr/>
      <dgm:t>
        <a:bodyPr/>
        <a:lstStyle/>
        <a:p>
          <a:endParaRPr lang="en-GB"/>
        </a:p>
      </dgm:t>
    </dgm:pt>
    <dgm:pt modelId="{6C172CF0-EAF1-48A0-8698-F9BDFECB2B45}" type="sibTrans" cxnId="{9501A844-D11A-42FB-9CC3-AA61FA975411}">
      <dgm:prSet/>
      <dgm:spPr/>
      <dgm:t>
        <a:bodyPr/>
        <a:lstStyle/>
        <a:p>
          <a:endParaRPr lang="en-GB"/>
        </a:p>
      </dgm:t>
    </dgm:pt>
    <dgm:pt modelId="{E9708B3A-DBC2-4600-8295-D671C5E28F7E}">
      <dgm:prSet phldrT="[Text]"/>
      <dgm:spPr/>
      <dgm:t>
        <a:bodyPr/>
        <a:lstStyle/>
        <a:p>
          <a:r>
            <a:rPr lang="en-GB" dirty="0" err="1" smtClean="0">
              <a:latin typeface="Arial" pitchFamily="34" charset="0"/>
              <a:cs typeface="Arial" pitchFamily="34" charset="0"/>
            </a:rPr>
            <a:t>Energie</a:t>
          </a:r>
          <a:r>
            <a:rPr lang="en-GB" dirty="0" smtClean="0">
              <a:latin typeface="Arial" pitchFamily="34" charset="0"/>
              <a:cs typeface="Arial" pitchFamily="34" charset="0"/>
            </a:rPr>
            <a:t> z </a:t>
          </a:r>
          <a:r>
            <a:rPr lang="en-GB" dirty="0" err="1" smtClean="0">
              <a:latin typeface="Arial" pitchFamily="34" charset="0"/>
              <a:cs typeface="Arial" pitchFamily="34" charset="0"/>
            </a:rPr>
            <a:t>primárních</a:t>
          </a:r>
          <a:r>
            <a:rPr lang="en-GB" dirty="0" smtClean="0">
              <a:latin typeface="Arial" pitchFamily="34" charset="0"/>
              <a:cs typeface="Arial" pitchFamily="34" charset="0"/>
            </a:rPr>
            <a:t> </a:t>
          </a:r>
          <a:r>
            <a:rPr lang="en-GB" dirty="0" err="1" smtClean="0">
              <a:latin typeface="Arial" pitchFamily="34" charset="0"/>
              <a:cs typeface="Arial" pitchFamily="34" charset="0"/>
            </a:rPr>
            <a:t>zdrojů</a:t>
          </a:r>
          <a:endParaRPr lang="en-GB" dirty="0">
            <a:latin typeface="Arial" pitchFamily="34" charset="0"/>
            <a:cs typeface="Arial" pitchFamily="34" charset="0"/>
          </a:endParaRPr>
        </a:p>
      </dgm:t>
    </dgm:pt>
    <dgm:pt modelId="{27F4108F-300B-41BE-8184-8649F679B734}" type="parTrans" cxnId="{82ED577A-9520-46D5-9DEA-AE8DF00DC063}">
      <dgm:prSet/>
      <dgm:spPr/>
      <dgm:t>
        <a:bodyPr/>
        <a:lstStyle/>
        <a:p>
          <a:endParaRPr lang="cs-CZ"/>
        </a:p>
      </dgm:t>
    </dgm:pt>
    <dgm:pt modelId="{ED55A2DB-8759-4909-8607-09242CF8A29A}" type="sibTrans" cxnId="{82ED577A-9520-46D5-9DEA-AE8DF00DC063}">
      <dgm:prSet/>
      <dgm:spPr/>
      <dgm:t>
        <a:bodyPr/>
        <a:lstStyle/>
        <a:p>
          <a:endParaRPr lang="cs-CZ"/>
        </a:p>
      </dgm:t>
    </dgm:pt>
    <dgm:pt modelId="{4F407DED-DF3D-435B-81AB-2F4173293F2C}" type="pres">
      <dgm:prSet presAssocID="{98B07624-3332-4176-8B11-450E16D3CD3B}" presName="Name0" presStyleCnt="0">
        <dgm:presLayoutVars>
          <dgm:dir/>
          <dgm:animLvl val="lvl"/>
          <dgm:resizeHandles val="exact"/>
        </dgm:presLayoutVars>
      </dgm:prSet>
      <dgm:spPr/>
    </dgm:pt>
    <dgm:pt modelId="{8F413267-8A12-446E-875D-3496C55E94B2}" type="pres">
      <dgm:prSet presAssocID="{E9708B3A-DBC2-4600-8295-D671C5E28F7E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6C914A7-4788-4E30-AA0F-497F9DC78033}" type="pres">
      <dgm:prSet presAssocID="{ED55A2DB-8759-4909-8607-09242CF8A29A}" presName="parTxOnlySpace" presStyleCnt="0"/>
      <dgm:spPr/>
    </dgm:pt>
    <dgm:pt modelId="{85376001-022B-4967-A97A-24AF92241D97}" type="pres">
      <dgm:prSet presAssocID="{403ECC2E-68BE-4CAD-B807-5224683A6BF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2EF23D-66B0-4311-B479-39C620CAC485}" type="pres">
      <dgm:prSet presAssocID="{334F01DD-19F6-4E51-819B-4BFEC0042932}" presName="parTxOnlySpace" presStyleCnt="0"/>
      <dgm:spPr/>
    </dgm:pt>
    <dgm:pt modelId="{A4A9B92A-1B4A-48EA-8606-3418ED7C3CAD}" type="pres">
      <dgm:prSet presAssocID="{448DD69B-15AA-4D81-A3B5-72680167CF42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3F8B9F-BF8B-45DC-AB96-AC079F0F3504}" type="pres">
      <dgm:prSet presAssocID="{C4AAD378-951E-4A50-95FA-1528D6F674CD}" presName="parTxOnlySpace" presStyleCnt="0"/>
      <dgm:spPr/>
    </dgm:pt>
    <dgm:pt modelId="{5DA30F62-E0A1-47E3-A4F2-E3B0975AE42A}" type="pres">
      <dgm:prSet presAssocID="{7271F47B-4C11-4B18-982B-90E427A0F6B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9FEBDC-DFE1-4B6E-8961-95A0F5D261F9}" type="pres">
      <dgm:prSet presAssocID="{4F850369-EA27-4D5E-966A-843D9F0555CB}" presName="parTxOnlySpace" presStyleCnt="0"/>
      <dgm:spPr/>
    </dgm:pt>
    <dgm:pt modelId="{8F920B85-6C7A-4E96-8E16-03CB4AD8DFA9}" type="pres">
      <dgm:prSet presAssocID="{D958F4F7-C69D-46D8-8766-8E099377E478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501A844-D11A-42FB-9CC3-AA61FA975411}" srcId="{98B07624-3332-4176-8B11-450E16D3CD3B}" destId="{D958F4F7-C69D-46D8-8766-8E099377E478}" srcOrd="4" destOrd="0" parTransId="{4182630D-5C95-42C4-96D1-81AE5268D4DF}" sibTransId="{6C172CF0-EAF1-48A0-8698-F9BDFECB2B45}"/>
    <dgm:cxn modelId="{FD5309A0-8D8F-4404-BF35-561AEA2F3416}" type="presOf" srcId="{98B07624-3332-4176-8B11-450E16D3CD3B}" destId="{4F407DED-DF3D-435B-81AB-2F4173293F2C}" srcOrd="0" destOrd="0" presId="urn:microsoft.com/office/officeart/2005/8/layout/chevron1"/>
    <dgm:cxn modelId="{27B0062D-A115-4F6E-AFDB-29F9EEBDECDE}" srcId="{98B07624-3332-4176-8B11-450E16D3CD3B}" destId="{448DD69B-15AA-4D81-A3B5-72680167CF42}" srcOrd="2" destOrd="0" parTransId="{B9025710-033E-42EA-AA1D-A65EB7E0BA55}" sibTransId="{C4AAD378-951E-4A50-95FA-1528D6F674CD}"/>
    <dgm:cxn modelId="{97CB6377-27AB-4784-8438-9639C69EF1B0}" type="presOf" srcId="{E9708B3A-DBC2-4600-8295-D671C5E28F7E}" destId="{8F413267-8A12-446E-875D-3496C55E94B2}" srcOrd="0" destOrd="0" presId="urn:microsoft.com/office/officeart/2005/8/layout/chevron1"/>
    <dgm:cxn modelId="{82ED577A-9520-46D5-9DEA-AE8DF00DC063}" srcId="{98B07624-3332-4176-8B11-450E16D3CD3B}" destId="{E9708B3A-DBC2-4600-8295-D671C5E28F7E}" srcOrd="0" destOrd="0" parTransId="{27F4108F-300B-41BE-8184-8649F679B734}" sibTransId="{ED55A2DB-8759-4909-8607-09242CF8A29A}"/>
    <dgm:cxn modelId="{BF6D48E5-A1D1-431A-93E2-CBAFAFFE7EE5}" type="presOf" srcId="{D958F4F7-C69D-46D8-8766-8E099377E478}" destId="{8F920B85-6C7A-4E96-8E16-03CB4AD8DFA9}" srcOrd="0" destOrd="0" presId="urn:microsoft.com/office/officeart/2005/8/layout/chevron1"/>
    <dgm:cxn modelId="{F46E36BA-F95D-4268-A85D-09A2C1FF776F}" type="presOf" srcId="{448DD69B-15AA-4D81-A3B5-72680167CF42}" destId="{A4A9B92A-1B4A-48EA-8606-3418ED7C3CAD}" srcOrd="0" destOrd="0" presId="urn:microsoft.com/office/officeart/2005/8/layout/chevron1"/>
    <dgm:cxn modelId="{A85D2E77-367D-4DC7-AACB-A21AA438D40A}" type="presOf" srcId="{403ECC2E-68BE-4CAD-B807-5224683A6BF9}" destId="{85376001-022B-4967-A97A-24AF92241D97}" srcOrd="0" destOrd="0" presId="urn:microsoft.com/office/officeart/2005/8/layout/chevron1"/>
    <dgm:cxn modelId="{50ADC537-E10C-49DA-97F1-0DE687A972D3}" srcId="{98B07624-3332-4176-8B11-450E16D3CD3B}" destId="{7271F47B-4C11-4B18-982B-90E427A0F6BA}" srcOrd="3" destOrd="0" parTransId="{C0800345-EFF4-43C0-88EF-9DF0B2DD5DF5}" sibTransId="{4F850369-EA27-4D5E-966A-843D9F0555CB}"/>
    <dgm:cxn modelId="{0DF9CDD5-1374-4FFB-9A57-9C13FA666478}" srcId="{98B07624-3332-4176-8B11-450E16D3CD3B}" destId="{403ECC2E-68BE-4CAD-B807-5224683A6BF9}" srcOrd="1" destOrd="0" parTransId="{5C639682-626D-47CE-A8AE-C485D223D636}" sibTransId="{334F01DD-19F6-4E51-819B-4BFEC0042932}"/>
    <dgm:cxn modelId="{BEA20643-C2BE-42F7-880A-7CBE6003AD78}" type="presOf" srcId="{7271F47B-4C11-4B18-982B-90E427A0F6BA}" destId="{5DA30F62-E0A1-47E3-A4F2-E3B0975AE42A}" srcOrd="0" destOrd="0" presId="urn:microsoft.com/office/officeart/2005/8/layout/chevron1"/>
    <dgm:cxn modelId="{077BD1BB-9F7D-49C9-8AF1-CC2671CEB8F6}" type="presParOf" srcId="{4F407DED-DF3D-435B-81AB-2F4173293F2C}" destId="{8F413267-8A12-446E-875D-3496C55E94B2}" srcOrd="0" destOrd="0" presId="urn:microsoft.com/office/officeart/2005/8/layout/chevron1"/>
    <dgm:cxn modelId="{C8877498-FF73-43D2-A48B-B66F026BE3DA}" type="presParOf" srcId="{4F407DED-DF3D-435B-81AB-2F4173293F2C}" destId="{E6C914A7-4788-4E30-AA0F-497F9DC78033}" srcOrd="1" destOrd="0" presId="urn:microsoft.com/office/officeart/2005/8/layout/chevron1"/>
    <dgm:cxn modelId="{7F397010-FC4F-447F-8DC6-56C7FD049F51}" type="presParOf" srcId="{4F407DED-DF3D-435B-81AB-2F4173293F2C}" destId="{85376001-022B-4967-A97A-24AF92241D97}" srcOrd="2" destOrd="0" presId="urn:microsoft.com/office/officeart/2005/8/layout/chevron1"/>
    <dgm:cxn modelId="{F805270A-07EB-4E41-8943-DCA2472EB8B3}" type="presParOf" srcId="{4F407DED-DF3D-435B-81AB-2F4173293F2C}" destId="{E62EF23D-66B0-4311-B479-39C620CAC485}" srcOrd="3" destOrd="0" presId="urn:microsoft.com/office/officeart/2005/8/layout/chevron1"/>
    <dgm:cxn modelId="{FF6F6AB4-513E-4465-A41B-6514B23BBB50}" type="presParOf" srcId="{4F407DED-DF3D-435B-81AB-2F4173293F2C}" destId="{A4A9B92A-1B4A-48EA-8606-3418ED7C3CAD}" srcOrd="4" destOrd="0" presId="urn:microsoft.com/office/officeart/2005/8/layout/chevron1"/>
    <dgm:cxn modelId="{80D01A14-462B-40B6-8B96-8667F63CF7C7}" type="presParOf" srcId="{4F407DED-DF3D-435B-81AB-2F4173293F2C}" destId="{033F8B9F-BF8B-45DC-AB96-AC079F0F3504}" srcOrd="5" destOrd="0" presId="urn:microsoft.com/office/officeart/2005/8/layout/chevron1"/>
    <dgm:cxn modelId="{4BB52F24-5D6D-40A4-8601-0BE393FE3D72}" type="presParOf" srcId="{4F407DED-DF3D-435B-81AB-2F4173293F2C}" destId="{5DA30F62-E0A1-47E3-A4F2-E3B0975AE42A}" srcOrd="6" destOrd="0" presId="urn:microsoft.com/office/officeart/2005/8/layout/chevron1"/>
    <dgm:cxn modelId="{566866C3-7E66-417B-A7DA-BCD9719AA82D}" type="presParOf" srcId="{4F407DED-DF3D-435B-81AB-2F4173293F2C}" destId="{8E9FEBDC-DFE1-4B6E-8961-95A0F5D261F9}" srcOrd="7" destOrd="0" presId="urn:microsoft.com/office/officeart/2005/8/layout/chevron1"/>
    <dgm:cxn modelId="{18371143-CBA4-4639-AA53-F2BB5698906E}" type="presParOf" srcId="{4F407DED-DF3D-435B-81AB-2F4173293F2C}" destId="{8F920B85-6C7A-4E96-8E16-03CB4AD8DFA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13267-8A12-446E-875D-3496C55E94B2}">
      <dsp:nvSpPr>
        <dsp:cNvPr id="0" name=""/>
        <dsp:cNvSpPr/>
      </dsp:nvSpPr>
      <dsp:spPr>
        <a:xfrm>
          <a:off x="1863" y="792311"/>
          <a:ext cx="1658504" cy="66340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Energie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z </a:t>
          </a: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primárních</a:t>
          </a:r>
          <a:r>
            <a:rPr lang="en-GB" sz="15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zdrojů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33564" y="792311"/>
        <a:ext cx="995103" cy="663401"/>
      </dsp:txXfrm>
    </dsp:sp>
    <dsp:sp modelId="{85376001-022B-4967-A97A-24AF92241D97}">
      <dsp:nvSpPr>
        <dsp:cNvPr id="0" name=""/>
        <dsp:cNvSpPr/>
      </dsp:nvSpPr>
      <dsp:spPr>
        <a:xfrm>
          <a:off x="1494517" y="792311"/>
          <a:ext cx="1658504" cy="663401"/>
        </a:xfrm>
        <a:prstGeom prst="chevron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Výroba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1826218" y="792311"/>
        <a:ext cx="995103" cy="663401"/>
      </dsp:txXfrm>
    </dsp:sp>
    <dsp:sp modelId="{A4A9B92A-1B4A-48EA-8606-3418ED7C3CAD}">
      <dsp:nvSpPr>
        <dsp:cNvPr id="0" name=""/>
        <dsp:cNvSpPr/>
      </dsp:nvSpPr>
      <dsp:spPr>
        <a:xfrm>
          <a:off x="2987171" y="792311"/>
          <a:ext cx="1658504" cy="663401"/>
        </a:xfrm>
        <a:prstGeom prst="chevron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Přenos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3318872" y="792311"/>
        <a:ext cx="995103" cy="663401"/>
      </dsp:txXfrm>
    </dsp:sp>
    <dsp:sp modelId="{5DA30F62-E0A1-47E3-A4F2-E3B0975AE42A}">
      <dsp:nvSpPr>
        <dsp:cNvPr id="0" name=""/>
        <dsp:cNvSpPr/>
      </dsp:nvSpPr>
      <dsp:spPr>
        <a:xfrm>
          <a:off x="4479825" y="792311"/>
          <a:ext cx="1658504" cy="663401"/>
        </a:xfrm>
        <a:prstGeom prst="chevron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Distribuce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4811526" y="792311"/>
        <a:ext cx="995103" cy="663401"/>
      </dsp:txXfrm>
    </dsp:sp>
    <dsp:sp modelId="{8F920B85-6C7A-4E96-8E16-03CB4AD8DFA9}">
      <dsp:nvSpPr>
        <dsp:cNvPr id="0" name=""/>
        <dsp:cNvSpPr/>
      </dsp:nvSpPr>
      <dsp:spPr>
        <a:xfrm>
          <a:off x="5972479" y="792311"/>
          <a:ext cx="1658504" cy="663401"/>
        </a:xfrm>
        <a:prstGeom prst="chevr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err="1" smtClean="0">
              <a:latin typeface="Arial" pitchFamily="34" charset="0"/>
              <a:cs typeface="Arial" pitchFamily="34" charset="0"/>
            </a:rPr>
            <a:t>Spotřeba</a:t>
          </a:r>
          <a:endParaRPr lang="en-GB" sz="1500" kern="1200" dirty="0">
            <a:latin typeface="Arial" pitchFamily="34" charset="0"/>
            <a:cs typeface="Arial" pitchFamily="34" charset="0"/>
          </a:endParaRPr>
        </a:p>
      </dsp:txBody>
      <dsp:txXfrm>
        <a:off x="6304180" y="792311"/>
        <a:ext cx="995103" cy="663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0FB55-28F8-492B-8FCA-165C40CD2D6B}" type="datetimeFigureOut">
              <a:rPr lang="en-GB" smtClean="0"/>
              <a:pPr/>
              <a:t>03/10/2015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B14A7-C60A-44CD-9457-1C99599106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6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B14A7-C60A-44CD-9457-1C995991068A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2B14A7-C60A-44CD-9457-1C995991068A}" type="slidenum">
              <a:rPr lang="en-GB" smtClean="0"/>
              <a:pPr/>
              <a:t>59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DAD-CCC3-45AF-94EC-C57B3DD2DF1A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501D-F62E-426B-9A37-6CB2F095F13F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21981-7C86-48EE-ABCC-BE3B438EB759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49660-CE26-4ECB-A273-979BB1FD6A45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CB13-8F14-43E0-A98B-4B3022B80C3B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16C-8769-461A-8846-D6F6994244A7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EBF8-FC0D-40A6-AAD2-A772AD550680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5B36-E7F5-4F8C-A7E8-3A2A6825CE80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CB9C2-1046-407A-95F7-28A589BAAE5E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4472-6B01-4E7F-B474-D1F490E04D7E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928D-6C71-48B0-BD90-996D78A12133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A6FE-484F-48A8-BEE5-DDA299D4BDC6}" type="datetime1">
              <a:rPr lang="en-GB" smtClean="0"/>
              <a:pPr/>
              <a:t>03/10/2015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8D20-9905-4EF6-8F1E-655A426CB55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k315.feld.cvut.cz/c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werwiki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u.cz/" TargetMode="External"/><Relationship Id="rId2" Type="http://schemas.openxmlformats.org/officeDocument/2006/relationships/hyperlink" Target="http://www.cez.cz/cs/vyroba-elektriny/uhelne-elektrarny/flash-model-jak-funguje-uhelna-elektrarn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ergomag.cz/" TargetMode="External"/><Relationship Id="rId5" Type="http://schemas.openxmlformats.org/officeDocument/2006/relationships/hyperlink" Target="http://www.powerwiki.cz/" TargetMode="External"/><Relationship Id="rId4" Type="http://schemas.openxmlformats.org/officeDocument/2006/relationships/hyperlink" Target="http://www.ceps.cz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nada.diplo.de/Vertretung/kanada/en/newsletter/Toronto/2012/dezember/osea-webinar.html" TargetMode="External"/><Relationship Id="rId2" Type="http://schemas.openxmlformats.org/officeDocument/2006/relationships/hyperlink" Target="http://virtualniprohlidky.cez.cz/cez-virtualni-prohlidky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arnitr/324731289/" TargetMode="External"/><Relationship Id="rId4" Type="http://schemas.openxmlformats.org/officeDocument/2006/relationships/hyperlink" Target="http://www.worldofenergy.com.au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ps.cz/" TargetMode="External"/><Relationship Id="rId2" Type="http://schemas.openxmlformats.org/officeDocument/2006/relationships/hyperlink" Target="http://www.energyweb.cz/web/index.php?display_page=2&amp;subitem=1&amp;ee_chapter=5.3.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olandia.cz/" TargetMode="External"/><Relationship Id="rId4" Type="http://schemas.openxmlformats.org/officeDocument/2006/relationships/hyperlink" Target="http://www.powerwiki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7342584" cy="2880319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A1B14SEM – </a:t>
            </a: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Elektrotechnický seminář</a:t>
            </a:r>
            <a:endParaRPr lang="cs-CZ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43608" y="5013176"/>
            <a:ext cx="6688832" cy="1296144"/>
          </a:xfrm>
        </p:spPr>
        <p:txBody>
          <a:bodyPr>
            <a:normAutofit/>
          </a:bodyPr>
          <a:lstStyle/>
          <a:p>
            <a:pPr algn="l"/>
            <a:r>
              <a:rPr lang="cs-CZ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Vytvořirla</a:t>
            </a:r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: Lucie </a:t>
            </a:r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Vanišová</a:t>
            </a:r>
          </a:p>
          <a:p>
            <a:pPr algn="l"/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zaklukas@fel.cvut.cz</a:t>
            </a:r>
            <a:endParaRPr lang="cs-CZ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cs-CZ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Katedra </a:t>
            </a:r>
            <a:r>
              <a:rPr lang="cs-CZ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elektroenergetiky</a:t>
            </a:r>
            <a:endParaRPr lang="cs-CZ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115616" y="3140968"/>
            <a:ext cx="48965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dirty="0" smtClean="0">
                <a:latin typeface="Arial" pitchFamily="34" charset="0"/>
                <a:cs typeface="Arial" pitchFamily="34" charset="0"/>
              </a:rPr>
            </a:b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800" dirty="0" smtClean="0">
                <a:latin typeface="Arial" pitchFamily="34" charset="0"/>
                <a:cs typeface="Arial" pitchFamily="34" charset="0"/>
              </a:rPr>
              <a:t>Cvičení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#1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899592" y="332656"/>
            <a:ext cx="0" cy="6192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23528" y="4797152"/>
            <a:ext cx="82809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1187624" y="4005064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>
                <a:latin typeface="Arial" pitchFamily="34" charset="0"/>
                <a:cs typeface="Arial" pitchFamily="34" charset="0"/>
              </a:rPr>
              <a:t>Úvod, výroba el. energie</a:t>
            </a:r>
            <a:endParaRPr lang="cs-CZ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Elektrotechnický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seminář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výuka rozdělena mezi tři silnoproudé katedry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výměna po 4 týdnech 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000" b="1" dirty="0" smtClean="0">
                <a:latin typeface="Arial" pitchFamily="34" charset="0"/>
                <a:cs typeface="Arial" pitchFamily="34" charset="0"/>
              </a:rPr>
              <a:t>katedra </a:t>
            </a:r>
            <a:r>
              <a:rPr lang="cs-CZ" sz="2000" b="1" dirty="0" err="1" smtClean="0">
                <a:latin typeface="Arial" pitchFamily="34" charset="0"/>
                <a:cs typeface="Arial" pitchFamily="34" charset="0"/>
              </a:rPr>
              <a:t>elektroenergetiky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 K13115</a:t>
            </a:r>
            <a:endParaRPr lang="en-GB" sz="20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katedra elektrotechnologie K13113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katedra elektrických pohonů a trakce K13114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učebny: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K13115 – T2: A4-20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a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               K13113 -  T2: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4-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202b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               K13114 -  T2: E1-106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účast povinná!! (povoleny max.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absence za semestr)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zápočet: 1. část semináře za docházku, požadavky na zbylé části výuky se dozvíte na cvičení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Harmonogram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cvičení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683568" y="1412776"/>
          <a:ext cx="6192689" cy="5040555"/>
        </p:xfrm>
        <a:graphic>
          <a:graphicData uri="http://schemas.openxmlformats.org/drawingml/2006/table">
            <a:tbl>
              <a:tblPr/>
              <a:tblGrid>
                <a:gridCol w="1098508"/>
                <a:gridCol w="1533083"/>
                <a:gridCol w="3561098"/>
              </a:tblGrid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Týden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Katedra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Náplň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K13115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0" i="0" u="none" strike="noStrike" noProof="0" smtClean="0">
                          <a:solidFill>
                            <a:srgbClr val="000000"/>
                          </a:solidFill>
                          <a:latin typeface="Arial"/>
                        </a:rPr>
                        <a:t>Úvod, výroba el. energie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K13115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0" i="0" u="none" strike="noStrike" noProof="0" smtClean="0">
                          <a:solidFill>
                            <a:srgbClr val="000000"/>
                          </a:solidFill>
                          <a:latin typeface="Arial"/>
                        </a:rPr>
                        <a:t>Přenos a distribuce el. energie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K13115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700" b="0" i="0" u="none" strike="noStrike" noProof="0" smtClean="0">
                          <a:solidFill>
                            <a:srgbClr val="000000"/>
                          </a:solidFill>
                          <a:latin typeface="Arial"/>
                        </a:rPr>
                        <a:t>Exkurze do laboratoří</a:t>
                      </a:r>
                      <a:endParaRPr lang="cs-CZ" sz="17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K13115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700" b="0" i="0" u="none" strike="noStrike" noProof="0" smtClean="0">
                          <a:solidFill>
                            <a:srgbClr val="000000"/>
                          </a:solidFill>
                          <a:latin typeface="Arial"/>
                        </a:rPr>
                        <a:t>Exkurze do laboratoří</a:t>
                      </a:r>
                      <a:endParaRPr lang="cs-CZ" sz="17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K13113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noProof="0" smtClean="0">
                          <a:latin typeface="Arial" pitchFamily="34" charset="0"/>
                          <a:cs typeface="Arial" pitchFamily="34" charset="0"/>
                        </a:rPr>
                        <a:t>T2: A4-202b</a:t>
                      </a: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K13113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K13113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K13113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K13114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0" i="0" u="none" strike="noStrike" noProof="0" smtClean="0">
                          <a:solidFill>
                            <a:srgbClr val="000000"/>
                          </a:solidFill>
                          <a:latin typeface="Arial"/>
                        </a:rPr>
                        <a:t>T2: E1-106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K13114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K13114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="0" i="0" u="none" strike="noStrike" noProof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K13114</a:t>
                      </a:r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="1" i="0" u="none" strike="noStrike" noProof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Zápočet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40" marR="8740" marT="87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Katedra </a:t>
            </a:r>
            <a:r>
              <a:rPr lang="cs-CZ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elektroenergetiky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10000"/>
          </a:bodyPr>
          <a:lstStyle/>
          <a:p>
            <a:r>
              <a:rPr lang="cs-CZ" sz="2200" dirty="0" smtClean="0">
                <a:latin typeface="Arial" pitchFamily="34" charset="0"/>
                <a:cs typeface="Arial" pitchFamily="34" charset="0"/>
              </a:rPr>
              <a:t>stránky katedry </a:t>
            </a:r>
            <a:r>
              <a:rPr lang="cs-CZ" sz="2200" dirty="0" smtClean="0">
                <a:latin typeface="Arial" pitchFamily="34" charset="0"/>
                <a:cs typeface="Arial" pitchFamily="34" charset="0"/>
                <a:hlinkClick r:id="rId2"/>
              </a:rPr>
              <a:t>http://k315.feld.cvut.cz/</a:t>
            </a:r>
            <a:r>
              <a:rPr lang="cs-CZ" sz="2200" dirty="0" err="1" smtClean="0">
                <a:latin typeface="Arial" pitchFamily="34" charset="0"/>
                <a:cs typeface="Arial" pitchFamily="34" charset="0"/>
                <a:hlinkClick r:id="rId2"/>
              </a:rPr>
              <a:t>cs</a:t>
            </a:r>
            <a:endParaRPr lang="cs-CZ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200" dirty="0" smtClean="0">
                <a:latin typeface="Arial" pitchFamily="34" charset="0"/>
                <a:cs typeface="Arial" pitchFamily="34" charset="0"/>
              </a:rPr>
              <a:t>seznam zaměstnanců, místností</a:t>
            </a:r>
          </a:p>
          <a:p>
            <a:r>
              <a:rPr lang="cs-CZ" sz="2200" dirty="0" smtClean="0">
                <a:latin typeface="Arial" pitchFamily="34" charset="0"/>
                <a:cs typeface="Arial" pitchFamily="34" charset="0"/>
              </a:rPr>
              <a:t>rámcová </a:t>
            </a:r>
            <a:r>
              <a:rPr lang="cs-CZ" sz="2200" b="1" dirty="0" smtClean="0">
                <a:latin typeface="Arial" pitchFamily="34" charset="0"/>
                <a:cs typeface="Arial" pitchFamily="34" charset="0"/>
              </a:rPr>
              <a:t>témata bakalářských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/diplomových prací</a:t>
            </a:r>
          </a:p>
          <a:p>
            <a:r>
              <a:rPr lang="cs-CZ" sz="2200" dirty="0" smtClean="0">
                <a:latin typeface="Arial" pitchFamily="34" charset="0"/>
                <a:cs typeface="Arial" pitchFamily="34" charset="0"/>
              </a:rPr>
              <a:t>seznam knih/publikací v </a:t>
            </a:r>
            <a:r>
              <a:rPr lang="cs-CZ" sz="2200" b="1" dirty="0" err="1" smtClean="0">
                <a:latin typeface="Arial" pitchFamily="34" charset="0"/>
                <a:cs typeface="Arial" pitchFamily="34" charset="0"/>
              </a:rPr>
              <a:t>katederní</a:t>
            </a:r>
            <a:r>
              <a:rPr lang="cs-CZ" sz="2200" b="1" dirty="0" smtClean="0">
                <a:latin typeface="Arial" pitchFamily="34" charset="0"/>
                <a:cs typeface="Arial" pitchFamily="34" charset="0"/>
              </a:rPr>
              <a:t> knihovně</a:t>
            </a:r>
          </a:p>
          <a:p>
            <a:r>
              <a:rPr lang="cs-CZ" sz="2200" dirty="0" smtClean="0">
                <a:latin typeface="Arial" pitchFamily="34" charset="0"/>
                <a:cs typeface="Arial" pitchFamily="34" charset="0"/>
              </a:rPr>
              <a:t>činnost katedry 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- řízení, spolehlivost a optimalizace v </a:t>
            </a:r>
            <a:r>
              <a:rPr lang="cs-CZ" sz="2200" dirty="0" err="1" smtClean="0">
                <a:latin typeface="Arial" pitchFamily="34" charset="0"/>
                <a:cs typeface="Arial" pitchFamily="34" charset="0"/>
              </a:rPr>
              <a:t>elektroenergetických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  soustavách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- elektrotepelná zařízení a procesy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- světelná technika, osvětlovací systémy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- technika vysokých napětí, diagnostika izolačních systémů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         - modelování sdružených problémů z oblasti silnoproudé 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  elektrotechniky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         - elektrické instalace objektů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Katedra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server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powerwiki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  <a:hlinkClick r:id="rId2"/>
              </a:rPr>
              <a:t>https://www.powerwiki.cz/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materiály k předmětům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vyučovaným katedrou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odborné knihy (v češtině) volně ke stažení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přístupové údaje - jméno: student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                             - heslo: silnoproud</a:t>
            </a: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6"/>
          </a:xfrm>
        </p:spPr>
        <p:txBody>
          <a:bodyPr>
            <a:normAutofit fontScale="85000" lnSpcReduction="10000"/>
          </a:bodyPr>
          <a:lstStyle/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obecně – </a:t>
            </a:r>
            <a:r>
              <a:rPr lang="cs-CZ" sz="2600" i="1" dirty="0" smtClean="0">
                <a:latin typeface="Arial" pitchFamily="34" charset="0"/>
                <a:cs typeface="Arial" pitchFamily="34" charset="0"/>
              </a:rPr>
              <a:t>vědní disciplína, jejímž předmětem zkoumání je zabezpečení výroby a dodávky elektrické energie pro lidstvo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technologický proces zahrnující klíčové části</a:t>
            </a:r>
          </a:p>
          <a:p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dříve </a:t>
            </a:r>
            <a:r>
              <a:rPr lang="cs-CZ" sz="2600" i="1" dirty="0" smtClean="0">
                <a:latin typeface="Arial" pitchFamily="34" charset="0"/>
                <a:cs typeface="Arial" pitchFamily="34" charset="0"/>
              </a:rPr>
              <a:t>jasně dané schéma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v současné době se ze spotřebitelů mohou stávat rovněž výrobci s možností akumulace elektrické energie 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dříve jasně daný </a:t>
            </a:r>
            <a:r>
              <a:rPr lang="cs-CZ" sz="2600" i="1" dirty="0" smtClean="0">
                <a:latin typeface="Arial" pitchFamily="34" charset="0"/>
                <a:cs typeface="Arial" pitchFamily="34" charset="0"/>
              </a:rPr>
              <a:t>směr toku výkonu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v současné době může docházet k otočení směru toku výkonu z distribuční soustavy do přenosové v některých částech dne (zejména kolem 12. hodiny – výroba el. energie z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fotovoltaických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elektráren v ČR)</a:t>
            </a:r>
            <a:endParaRPr lang="cs-CZ" sz="2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683568" y="2060848"/>
          <a:ext cx="7632848" cy="224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01008"/>
            <a:ext cx="6156684" cy="2462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611560" y="1484784"/>
            <a:ext cx="8136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dále se zabývá provozem, zabezpečením, rozvojem a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    řízením elektrizační soustavy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patří ke skupině síťových odvětví spolu s dodávkou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    plynu, vody a telekomunikačních služeb – jedná se 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ovšem o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nejsložitější systém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7164288" y="5589240"/>
            <a:ext cx="961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[6]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7500" lnSpcReduction="20000"/>
          </a:bodyPr>
          <a:lstStyle/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strategické odvětví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specifika daná fyzikálními zákony a důležitostí elektřiny ve společnosti –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fungující </a:t>
            </a:r>
            <a:r>
              <a:rPr lang="cs-CZ" sz="2600" b="1" dirty="0" err="1" smtClean="0">
                <a:latin typeface="Arial" pitchFamily="34" charset="0"/>
                <a:cs typeface="Arial" pitchFamily="34" charset="0"/>
              </a:rPr>
              <a:t>elektroenergetika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 = základní prvek infrastruktury státu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dříve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stabilní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a v průběhu let prakticky neměnné odvětví</a:t>
            </a:r>
            <a:endParaRPr lang="en-GB" sz="2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1. výrobní zdroje – vodní a uhelné elektrárny – investičně náročné, ale dlouhý životní cyklus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 stabilní prostředí ve výrobě s garancí pro investory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návratnost investic obvykle nad 10 let, naopak fyzická i ekonomická životnost obvykle přesahuje 20 let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časově, věcně a finančně náročná výstavba nových zařízení – např. vedení až 10 let, jaderné elektrárny až 15 let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dnes se stává poměrně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nejistým</a:t>
            </a: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problematika začleňování OZE 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obnovitelných zdrojů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 do soustavy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liberalizace trhu s elektřinou a plynem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změna postoje k jaderné energetice a obecně </a:t>
            </a:r>
            <a:r>
              <a:rPr lang="cs-CZ" sz="2200" b="1" dirty="0" smtClean="0">
                <a:latin typeface="Arial" pitchFamily="34" charset="0"/>
                <a:cs typeface="Arial" pitchFamily="34" charset="0"/>
              </a:rPr>
              <a:t>změna energetického mixu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v řadě zemí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narůstající nároky na přenosové a distribuční soustavy -  setkáváme se s provozováním soustav </a:t>
            </a:r>
            <a:r>
              <a:rPr lang="cs-CZ" sz="2200" b="1" dirty="0" smtClean="0">
                <a:latin typeface="Arial" pitchFamily="34" charset="0"/>
                <a:cs typeface="Arial" pitchFamily="34" charset="0"/>
              </a:rPr>
              <a:t>na hranici bezpečného provozu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(obchodní toky X fyzikální zákony)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Historie</a:t>
            </a:r>
            <a:r>
              <a:rPr lang="en-GB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ve</a:t>
            </a:r>
            <a:r>
              <a:rPr lang="en-GB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zkratce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1870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začátek komerčního využívání elektrické energie (obloukové lampy – pouliční osvětlení)</a:t>
            </a:r>
          </a:p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1882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první kompletní DC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ele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trický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systém (generátor, podzemní kabely, pojistka, měření,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zát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ě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ž – žhavící lampy, napájení 59 zákazníků, 110 V) zprovozněný Thomase Edisonem</a:t>
            </a:r>
          </a:p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1886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vývoj a testování komerčně využitelných transformátorů a AC distribučního systému (napájení 150 lamp)</a:t>
            </a:r>
          </a:p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1889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první AC přenosové vedení v Severní Americe (1f vedení, 4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na vzdálenost 21 km)</a:t>
            </a:r>
          </a:p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po 1888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– Nikola Tesla prodal patenty na AC motory, generátory, transformátory a přenosový systém, postaveny základy současného AC systému</a:t>
            </a:r>
          </a:p>
          <a:p>
            <a:r>
              <a:rPr lang="cs-CZ" sz="2600" b="1" dirty="0" smtClean="0">
                <a:latin typeface="Arial" pitchFamily="34" charset="0"/>
                <a:cs typeface="Arial" pitchFamily="34" charset="0"/>
              </a:rPr>
              <a:t>1893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první 3f vedení v Severní Americe, 2,3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12 km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1. výrobní zdroje –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vodní a uhelné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elektrárny, po první ropné krizi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ro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voj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jaderných elektráren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v posledním desetiletí rozvoj výroby z obnovitelných zdrojů – 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větrné a sluneční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elektrárny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i="1" dirty="0" smtClean="0">
                <a:latin typeface="Arial" pitchFamily="34" charset="0"/>
                <a:cs typeface="Arial" pitchFamily="34" charset="0"/>
              </a:rPr>
              <a:t>elektrická energie je schopnost elektromagnetického pole konat elektrickou práci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snadná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tran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formace na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jiné druhy energie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(komodita sama o sobě prakticky nevyužitelná – přeměna el. energie na jiné formy energie – mechanickou, tepelnou, světelnou, rotační kinetickou apod.) 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 descr="NM_Lightning_Eden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005064"/>
            <a:ext cx="3096344" cy="2004179"/>
          </a:xfrm>
          <a:prstGeom prst="rect">
            <a:avLst/>
          </a:prstGeom>
        </p:spPr>
      </p:pic>
      <p:pic>
        <p:nvPicPr>
          <p:cNvPr id="13" name="Obrázek 12" descr="02_p11004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4005064"/>
            <a:ext cx="2664296" cy="1998222"/>
          </a:xfrm>
          <a:prstGeom prst="rect">
            <a:avLst/>
          </a:prstGeom>
        </p:spPr>
      </p:pic>
      <p:sp>
        <p:nvSpPr>
          <p:cNvPr id="14" name="TextovéPole 13"/>
          <p:cNvSpPr txBox="1"/>
          <p:nvPr/>
        </p:nvSpPr>
        <p:spPr>
          <a:xfrm>
            <a:off x="6804248" y="5661248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ČEZ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05064"/>
            <a:ext cx="4104456" cy="198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611560" y="1340768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poměrně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snadná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transportovatelnost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na dlouhé vzdálenosti (za vzniku přípustných přenosových ztrát)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   možnost generace ve velkých jednotkách (velké 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    výrobní bloky o výkonech stovky MW)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355600" indent="-355600">
              <a:buFont typeface="Arial" pitchFamily="34" charset="0"/>
              <a:buChar char="•"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rychlost šíření a prakticky nulové dopravní zpoždění → elektřina musí být vyrobena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právě v okamžiku, kdy se spotřebovává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1"/>
          </a:xfrm>
        </p:spPr>
        <p:txBody>
          <a:bodyPr>
            <a:noAutofit/>
          </a:bodyPr>
          <a:lstStyle/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elektřina je „hromadná“ značně specifická </a:t>
            </a:r>
            <a:r>
              <a:rPr lang="cs-CZ" sz="2300" i="1" dirty="0" smtClean="0">
                <a:latin typeface="Arial" pitchFamily="34" charset="0"/>
                <a:cs typeface="Arial" pitchFamily="34" charset="0"/>
              </a:rPr>
              <a:t>komodita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, dopravuje se po přenosových a distribučních sítích k zákazníkovi – zákazník odebírá v reálném čase a v každém okamžiku rozhoduje o své objednávce okamžitým odběrem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dostupnost elektřiny =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veřejná služba 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(každý má právo na připojení a dodávku elektřiny za nediskriminační cenu)</a:t>
            </a:r>
          </a:p>
          <a:p>
            <a:r>
              <a:rPr lang="cs-CZ" sz="2300" b="1" dirty="0" smtClean="0">
                <a:latin typeface="Arial" pitchFamily="34" charset="0"/>
                <a:cs typeface="Arial" pitchFamily="34" charset="0"/>
              </a:rPr>
              <a:t>omezená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 možnost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akumulace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 (přečerpávací vodní elektrárny – reálné a osvědčené řešení, další řešení ve fázi výzkumu nebo pilotních projektů – bateriové parky, rotující setrvačníky, ...)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důležitá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bezpečnost 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spolehlivost 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dodávky elektřiny k zákazníkovi</a:t>
            </a: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základní vlastnosti z hlediska provozování:</a:t>
            </a:r>
          </a:p>
          <a:p>
            <a:pPr lvl="1">
              <a:buFont typeface="Arial" pitchFamily="34" charset="0"/>
              <a:buChar char="̶"/>
            </a:pP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velmi rychlé šíření poruchy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porucha (či výpadek výroby nebo spotřeby) v jednom místě soustavy vyvolá okamžitý nedostatek (přebytek) elektřiny a zhoršení parametrů v celé soustavě → všichni výrobci a spotřebitelé jsou na sobě v každém okamžiku závislí</a:t>
            </a:r>
          </a:p>
          <a:p>
            <a:pPr lvl="1">
              <a:buFont typeface="Arial" pitchFamily="34" charset="0"/>
              <a:buChar char="̶"/>
            </a:pP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možnost zahraniční výpomoci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ze sousedních ES v rámci propojené soustavy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elektrický proud teče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cestou nejmenšího odporu, která nemusí být vzdálenostně nekratší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(obchodní tok se nemusí rovnat fyzickému toku!) → elektřina protéká z místa výroby do místa spotřeby všemi dostupnými cestami (úzká hrdla v soustavě – protékaní proudu dané impedancí soustavy)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3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elektřina je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zboží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dané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kvalitou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(zejména sledování veličin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f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) a spolehlivostí</a:t>
            </a:r>
            <a:endParaRPr lang="cs-CZ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f [Hz]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(frekvence/kmitočet) – </a:t>
            </a:r>
            <a:r>
              <a:rPr lang="cs-CZ" sz="2400" i="1" dirty="0" err="1" smtClean="0">
                <a:latin typeface="Arial" pitchFamily="34" charset="0"/>
                <a:cs typeface="Arial" pitchFamily="34" charset="0"/>
              </a:rPr>
              <a:t>celosystémový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 parametr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propojených soustav, ovlivněna zejména významnými poruchami v přenosových soustavách, neplánovanými výpadky ve výrobě (elektrárenských bloků apod.) nebo spotřebě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propojená evropská elektrizační soustava (tzv. 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synchronní zóna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f = 50 Hz ± 1 % během 99,5 % času	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     50 HZ + 4%/ -6 % během 100 % času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cs-CZ" sz="2400" b="1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]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(el. napětí) – 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lokální charakter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napětí může být v každém uzlu soustavy rozdílné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povolené rozsahy U v přenosové soustavě ČR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400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± 5 %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220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± 10 %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110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± 10 %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její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specifika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 každém okamžiku musí být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vyrovnaná výkonová bilance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– obecně 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výroba = spotřeba + ztráty</a:t>
            </a:r>
          </a:p>
          <a:p>
            <a:pPr>
              <a:buNone/>
            </a:pPr>
            <a:endParaRPr lang="cs-CZ" sz="9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cs-CZ" sz="2400" b="1" baseline="-2500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</a:t>
            </a:r>
            <a:r>
              <a:rPr lang="cs-CZ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= </a:t>
            </a:r>
            <a:r>
              <a:rPr lang="cs-CZ" sz="24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cs-CZ" sz="2400" b="1" baseline="-2500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r>
              <a:rPr lang="cs-CZ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± P</a:t>
            </a:r>
            <a:r>
              <a:rPr lang="cs-CZ" sz="2400" b="1" baseline="-250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sal</a:t>
            </a:r>
            <a:r>
              <a:rPr lang="cs-CZ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+ </a:t>
            </a:r>
            <a:r>
              <a:rPr lang="cs-CZ" sz="24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cs-CZ" sz="2400" b="1" baseline="-25000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z</a:t>
            </a:r>
            <a:r>
              <a:rPr lang="cs-CZ" sz="2400" b="1" baseline="-250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[kW]</a:t>
            </a:r>
          </a:p>
          <a:p>
            <a:pPr>
              <a:buNone/>
            </a:pPr>
            <a:endParaRPr lang="cs-CZ" sz="800" baseline="-2500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200" b="1" dirty="0" err="1" smtClean="0">
                <a:latin typeface="Arial" pitchFamily="34" charset="0"/>
                <a:cs typeface="Arial" pitchFamily="34" charset="0"/>
              </a:rPr>
              <a:t>P</a:t>
            </a:r>
            <a:r>
              <a:rPr lang="cs-CZ" sz="2200" b="1" baseline="-25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cs-CZ" sz="22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– vyrobený činný výkon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2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cs-CZ" sz="2200" b="1" baseline="-25000" dirty="0" smtClean="0">
                <a:latin typeface="Arial" pitchFamily="34" charset="0"/>
                <a:cs typeface="Arial" pitchFamily="34" charset="0"/>
              </a:rPr>
              <a:t>sal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cs-CZ" sz="2200" dirty="0" err="1" smtClean="0">
                <a:latin typeface="Arial" pitchFamily="34" charset="0"/>
                <a:cs typeface="Arial" pitchFamily="34" charset="0"/>
              </a:rPr>
              <a:t>přeshraniční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 saldo = export/import elektřiny do zahraniční 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200" b="1" dirty="0" err="1" smtClean="0">
                <a:latin typeface="Arial" pitchFamily="34" charset="0"/>
                <a:cs typeface="Arial" pitchFamily="34" charset="0"/>
              </a:rPr>
              <a:t>P</a:t>
            </a:r>
            <a:r>
              <a:rPr lang="cs-CZ" sz="2200" b="1" baseline="-25000" dirty="0" err="1" smtClean="0">
                <a:latin typeface="Arial" pitchFamily="34" charset="0"/>
                <a:cs typeface="Arial" pitchFamily="34" charset="0"/>
              </a:rPr>
              <a:t>s</a:t>
            </a:r>
            <a:r>
              <a:rPr lang="cs-CZ" sz="22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– spotřebovávaný činný výkon</a:t>
            </a:r>
          </a:p>
          <a:p>
            <a:pPr>
              <a:buNone/>
            </a:pPr>
            <a:r>
              <a:rPr lang="cs-CZ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200" b="1" dirty="0" err="1" smtClean="0">
                <a:latin typeface="Arial" pitchFamily="34" charset="0"/>
                <a:cs typeface="Arial" pitchFamily="34" charset="0"/>
              </a:rPr>
              <a:t>P</a:t>
            </a:r>
            <a:r>
              <a:rPr lang="cs-CZ" sz="2200" b="1" baseline="-25000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cs-CZ" sz="2200" b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– ztráty v soustavě</a:t>
            </a:r>
          </a:p>
          <a:p>
            <a:pPr>
              <a:buNone/>
            </a:pPr>
            <a:endParaRPr lang="cs-CZ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při nevyrovnané výkonové bilanci následuje 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zhoršování kvality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elektřiny – dochází ke kolísání frekvence a napětí, které může vést až k napěťovému kolapsu soustavy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Elektrizační soustava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09120"/>
            <a:ext cx="4824536" cy="151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611560" y="1268761"/>
            <a:ext cx="799288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3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vzájemně propojený 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soubor výrobních, přenosových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    a distribučních zařízení, přičemž všechna zařízení se 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    vzájemně ovlivňují</a:t>
            </a:r>
          </a:p>
          <a:p>
            <a:pPr>
              <a:buFont typeface="Arial" pitchFamily="34" charset="0"/>
              <a:buChar char="•"/>
            </a:pPr>
            <a:r>
              <a:rPr lang="cs-CZ" sz="2300" dirty="0" smtClean="0">
                <a:latin typeface="Arial" pitchFamily="34" charset="0"/>
                <a:cs typeface="Arial" pitchFamily="34" charset="0"/>
              </a:rPr>
              <a:t>   může být provozována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samostatně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 (ostrovní provozy)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    nebo jako součást </a:t>
            </a:r>
            <a:r>
              <a:rPr lang="cs-CZ" sz="2300" b="1" dirty="0" smtClean="0">
                <a:latin typeface="Arial" pitchFamily="34" charset="0"/>
                <a:cs typeface="Arial" pitchFamily="34" charset="0"/>
              </a:rPr>
              <a:t>propojené elektrizační soustavy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    (v případě poruchy v soustavě často dochází k rozpadu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    na několik ostrovních provozů)</a:t>
            </a:r>
            <a:endParaRPr lang="en-GB" sz="2300" dirty="0" smtClean="0">
              <a:latin typeface="Arial" pitchFamily="34" charset="0"/>
              <a:cs typeface="Arial" pitchFamily="34" charset="0"/>
            </a:endParaRPr>
          </a:p>
          <a:p>
            <a:pPr marL="355600" indent="-355600">
              <a:buFont typeface="Arial" pitchFamily="34" charset="0"/>
              <a:buChar char="•"/>
            </a:pPr>
            <a:r>
              <a:rPr lang="cs-CZ" sz="2300" dirty="0" smtClean="0">
                <a:latin typeface="Arial" pitchFamily="34" charset="0"/>
                <a:cs typeface="Arial" pitchFamily="34" charset="0"/>
              </a:rPr>
              <a:t>hlavní funkce – přeměnit z primárních zdrojů elektrickou energii a dopravit ji do místa spotřeby 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940152" y="5661248"/>
            <a:ext cx="1167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[4]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Elektrizační</a:t>
            </a:r>
            <a:r>
              <a:rPr lang="en-GB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soustava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10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Základní cíle</a:t>
            </a:r>
            <a:endParaRPr lang="cs-CZ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800" dirty="0" smtClean="0">
                <a:latin typeface="Arial" pitchFamily="34" charset="0"/>
                <a:cs typeface="Arial" pitchFamily="34" charset="0"/>
              </a:rPr>
              <a:t>zajistit </a:t>
            </a:r>
            <a:r>
              <a:rPr lang="cs-CZ" sz="2800" i="1" dirty="0" smtClean="0">
                <a:latin typeface="Arial" pitchFamily="34" charset="0"/>
                <a:cs typeface="Arial" pitchFamily="34" charset="0"/>
              </a:rPr>
              <a:t>dostatečné množství elektrické energie </a:t>
            </a:r>
            <a:r>
              <a:rPr lang="cs-CZ" sz="2800" dirty="0" smtClean="0">
                <a:latin typeface="Arial" pitchFamily="34" charset="0"/>
                <a:cs typeface="Arial" pitchFamily="34" charset="0"/>
              </a:rPr>
              <a:t>pro všechny spotřebitele v požadovaném čase a kvalitě za nediskriminační cenu</a:t>
            </a:r>
          </a:p>
          <a:p>
            <a:r>
              <a:rPr lang="cs-CZ" sz="2800" dirty="0" smtClean="0">
                <a:latin typeface="Arial" pitchFamily="34" charset="0"/>
                <a:cs typeface="Arial" pitchFamily="34" charset="0"/>
              </a:rPr>
              <a:t>zajistit </a:t>
            </a:r>
            <a:r>
              <a:rPr lang="cs-CZ" sz="2800" i="1" dirty="0" smtClean="0">
                <a:latin typeface="Arial" pitchFamily="34" charset="0"/>
                <a:cs typeface="Arial" pitchFamily="34" charset="0"/>
              </a:rPr>
              <a:t>bezpečnou</a:t>
            </a:r>
            <a:r>
              <a:rPr lang="cs-CZ" sz="28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2800" i="1" dirty="0" smtClean="0">
                <a:latin typeface="Arial" pitchFamily="34" charset="0"/>
                <a:cs typeface="Arial" pitchFamily="34" charset="0"/>
              </a:rPr>
              <a:t>spolehlivou</a:t>
            </a:r>
            <a:r>
              <a:rPr lang="cs-CZ" sz="2800" dirty="0" smtClean="0">
                <a:latin typeface="Arial" pitchFamily="34" charset="0"/>
                <a:cs typeface="Arial" pitchFamily="34" charset="0"/>
              </a:rPr>
              <a:t> dodávku elektrické energie (v Evropě trvalá dodávka, nepřípustná přerušení způsobující významné ekonomické ztráty)</a:t>
            </a:r>
          </a:p>
          <a:p>
            <a:r>
              <a:rPr lang="cs-CZ" sz="2800" dirty="0" smtClean="0">
                <a:latin typeface="Arial" pitchFamily="34" charset="0"/>
                <a:cs typeface="Arial" pitchFamily="34" charset="0"/>
              </a:rPr>
              <a:t>minimalizovat náklady a vlivy na životní prostředí</a:t>
            </a:r>
          </a:p>
          <a:p>
            <a:r>
              <a:rPr lang="cs-CZ" sz="2800" dirty="0" smtClean="0">
                <a:latin typeface="Arial" pitchFamily="34" charset="0"/>
                <a:cs typeface="Arial" pitchFamily="34" charset="0"/>
              </a:rPr>
              <a:t>řízení elektrizační soustavy probíhá </a:t>
            </a:r>
            <a:r>
              <a:rPr lang="cs-CZ" sz="2800" b="1" dirty="0" smtClean="0">
                <a:latin typeface="Arial" pitchFamily="34" charset="0"/>
                <a:cs typeface="Arial" pitchFamily="34" charset="0"/>
              </a:rPr>
              <a:t>převážně na straně výroby</a:t>
            </a:r>
            <a:r>
              <a:rPr lang="cs-CZ" sz="2800" dirty="0" smtClean="0">
                <a:latin typeface="Arial" pitchFamily="34" charset="0"/>
                <a:cs typeface="Arial" pitchFamily="34" charset="0"/>
              </a:rPr>
              <a:t> (výjimku tvoří v ČR HDO = hromadné dálkové ovládání spotřebičů v domácnostech – spínání vybraných spotřebičů v režimu vysokého a nízkého tarifu)</a:t>
            </a:r>
            <a:endParaRPr lang="cs-C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 el. energie</a:t>
            </a: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10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= p</a:t>
            </a:r>
            <a:r>
              <a:rPr lang="cs-CZ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řeměna</a:t>
            </a:r>
            <a:r>
              <a:rPr lang="cs-CZ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el. </a:t>
            </a: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enrgie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 primárních zdrojů</a:t>
            </a:r>
            <a:endParaRPr lang="cs-CZ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Primární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zdroje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i="1" dirty="0" smtClean="0">
                <a:latin typeface="Arial" pitchFamily="34" charset="0"/>
                <a:cs typeface="Arial" pitchFamily="34" charset="0"/>
              </a:rPr>
              <a:t>výroba el. energie = přeměna el. energie z jiných forem energie, přeměna z tzv. primárních zdrojů</a:t>
            </a:r>
            <a:endParaRPr lang="cs-CZ" sz="2200" i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Sluneční energie</a:t>
            </a:r>
          </a:p>
          <a:p>
            <a:pPr lvl="2"/>
            <a:r>
              <a:rPr lang="cs-CZ" sz="2000" dirty="0" smtClean="0">
                <a:latin typeface="Arial" pitchFamily="34" charset="0"/>
                <a:cs typeface="Arial" pitchFamily="34" charset="0"/>
              </a:rPr>
              <a:t>vodní energie</a:t>
            </a:r>
          </a:p>
          <a:p>
            <a:pPr lvl="2"/>
            <a:r>
              <a:rPr lang="cs-CZ" sz="2000" dirty="0" smtClean="0">
                <a:latin typeface="Arial" pitchFamily="34" charset="0"/>
                <a:cs typeface="Arial" pitchFamily="34" charset="0"/>
              </a:rPr>
              <a:t>větrná energie</a:t>
            </a:r>
          </a:p>
          <a:p>
            <a:pPr lvl="2"/>
            <a:r>
              <a:rPr lang="cs-CZ" sz="2000" dirty="0" smtClean="0">
                <a:latin typeface="Arial" pitchFamily="34" charset="0"/>
                <a:cs typeface="Arial" pitchFamily="34" charset="0"/>
              </a:rPr>
              <a:t>sluneční záření </a:t>
            </a:r>
          </a:p>
          <a:p>
            <a:pPr lvl="2"/>
            <a:r>
              <a:rPr lang="cs-CZ" sz="2000" dirty="0" smtClean="0">
                <a:latin typeface="Arial" pitchFamily="34" charset="0"/>
                <a:cs typeface="Arial" pitchFamily="34" charset="0"/>
              </a:rPr>
              <a:t>chemická energie (fosilní paliva)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jaderná energie (štěpení, slučování)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energie interakce Země-Měsíc</a:t>
            </a:r>
          </a:p>
          <a:p>
            <a:pPr lvl="2"/>
            <a:r>
              <a:rPr lang="cs-CZ" sz="2000" dirty="0" smtClean="0">
                <a:latin typeface="Arial" pitchFamily="34" charset="0"/>
                <a:cs typeface="Arial" pitchFamily="34" charset="0"/>
              </a:rPr>
              <a:t>přílivové/odlivové elektrárny, energie mořských vln</a:t>
            </a:r>
          </a:p>
        </p:txBody>
      </p:sp>
      <p:sp>
        <p:nvSpPr>
          <p:cNvPr id="12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>
                <a:latin typeface="Arial" pitchFamily="34" charset="0"/>
                <a:cs typeface="Arial" pitchFamily="34" charset="0"/>
              </a:rPr>
              <a:pPr/>
              <a:t>19</a:t>
            </a:fld>
            <a:endParaRPr lang="cs-CZ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cs-CZ" sz="1200" b="0" i="0" u="none" strike="noStrike" kern="1200" cap="none" spc="0" normalizeH="0" baseline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200" b="0" i="0" u="none" strike="noStrike" kern="1200" cap="none" spc="0" normalizeH="0" baseline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Katedra elektroenergetiky</a:t>
            </a:r>
            <a:endParaRPr lang="cs-CZ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Dělení zdrojů elektrické energie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podle způsobu získávání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prvotní zdroje (získané těžbou)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vyrobené zdroje (vzniklé </a:t>
            </a:r>
            <a:r>
              <a:rPr lang="cs-CZ" sz="2200" dirty="0" err="1" smtClean="0">
                <a:latin typeface="Arial" pitchFamily="34" charset="0"/>
                <a:cs typeface="Arial" pitchFamily="34" charset="0"/>
              </a:rPr>
              <a:t>zušlěchtěním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druhotné zdroje (ze ztrát při přeměnách)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podle zvyklosti užití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konvenční zdroje (uhelné, jaderné, vodní, ...)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nekonvenční (geotermální, energie mořských vln, biomasa...)</a:t>
            </a: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>
                <a:latin typeface="Arial" pitchFamily="34" charset="0"/>
                <a:cs typeface="Arial" pitchFamily="34" charset="0"/>
              </a:rPr>
              <a:pPr/>
              <a:t>20</a:t>
            </a:fld>
            <a:endParaRPr lang="cs-CZ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cs-CZ" sz="1200" b="0" i="0" u="none" strike="noStrike" kern="1200" cap="none" spc="0" normalizeH="0" baseline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Katedra elektroenergetiky</a:t>
            </a:r>
            <a:endParaRPr lang="cs-CZ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Dělení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zdrojů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elektrické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energie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neobnovitelné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fosilní paliva (černé a hnědé uhlí, plyn)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jaderná paliva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obnovitelné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energie vody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energie větru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sluneční záření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bioplyn, biomasa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geotermální energie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energie mořských vln 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energie přílivu a odlivu </a:t>
            </a: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cs-CZ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cs-CZ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58D20-9905-4EF6-8F1E-655A426CB557}" type="slidenum">
              <a:rPr kumimoji="0" lang="cs-CZ" sz="1200" b="0" i="0" u="none" strike="noStrike" kern="1200" cap="none" spc="0" normalizeH="0" baseline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Elektrotechnický seminář – A1B14SEM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Cvičení #1</a:t>
            </a:r>
          </a:p>
          <a:p>
            <a:pPr algn="l"/>
            <a:r>
              <a:rPr lang="cs-CZ" smtClean="0">
                <a:latin typeface="Arial" pitchFamily="34" charset="0"/>
                <a:cs typeface="Arial" pitchFamily="34" charset="0"/>
              </a:rPr>
              <a:t>Katedra elektroenergetiky</a:t>
            </a:r>
            <a:endParaRPr lang="cs-CZ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Dělení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výroben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elektrické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energie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dle typu technologie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klasické tepelné (parní) elektrárny</a:t>
            </a:r>
          </a:p>
          <a:p>
            <a:pPr lvl="2"/>
            <a:r>
              <a:rPr lang="cs-CZ" sz="1600" dirty="0" smtClean="0">
                <a:latin typeface="Arial" pitchFamily="34" charset="0"/>
                <a:cs typeface="Arial" pitchFamily="34" charset="0"/>
              </a:rPr>
              <a:t>na fosilní paliva (černé a hnědé uhlí, plyn, topné oleje)</a:t>
            </a:r>
          </a:p>
          <a:p>
            <a:pPr lvl="2"/>
            <a:r>
              <a:rPr lang="cs-CZ" sz="1600" dirty="0" smtClean="0">
                <a:latin typeface="Arial" pitchFamily="34" charset="0"/>
                <a:cs typeface="Arial" pitchFamily="34" charset="0"/>
              </a:rPr>
              <a:t>na biomasu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paroplynové elektrárny (PPC) 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jaderné elektrárny (JE)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větrné (VTE)</a:t>
            </a:r>
          </a:p>
          <a:p>
            <a:pPr lvl="1"/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fotovoltaické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(FVE)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vodní (VE)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přečerpávací vodní (PVE)</a:t>
            </a:r>
          </a:p>
          <a:p>
            <a:pPr lvl="1"/>
            <a:r>
              <a:rPr lang="en-GB" sz="20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palovací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plynové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cs-CZ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ostatní</a:t>
            </a:r>
          </a:p>
          <a:p>
            <a:pPr lvl="1"/>
            <a:endParaRPr lang="cs-CZ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22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Denní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diagram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zatížení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(DDZ)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závislost činného výkonu </a:t>
            </a:r>
            <a:r>
              <a:rPr lang="cs-CZ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 [MW] na čase</a:t>
            </a:r>
            <a:r>
              <a:rPr lang="cs-CZ" sz="1800" i="1" dirty="0" smtClean="0">
                <a:latin typeface="Arial" pitchFamily="34" charset="0"/>
                <a:cs typeface="Arial" pitchFamily="34" charset="0"/>
              </a:rPr>
              <a:t> t 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[hod] vztažená na soustavu jako celek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b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23</a:t>
            </a:fld>
            <a:endParaRPr lang="en-GB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 descr="DD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132856"/>
            <a:ext cx="5688632" cy="435097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6084168" y="2636912"/>
            <a:ext cx="3059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Arial" pitchFamily="34" charset="0"/>
                <a:cs typeface="Arial" pitchFamily="34" charset="0"/>
              </a:rPr>
              <a:t>množství spotřebované 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el. energie je úměrné integrálu plochy pod</a:t>
            </a:r>
          </a:p>
          <a:p>
            <a:r>
              <a:rPr lang="cs-CZ" dirty="0" smtClean="0">
                <a:latin typeface="Arial" pitchFamily="34" charset="0"/>
                <a:cs typeface="Arial" pitchFamily="34" charset="0"/>
              </a:rPr>
              <a:t>křivkou výkonu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Denní diagram zatížení 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860032" y="1412776"/>
            <a:ext cx="3826768" cy="4713387"/>
          </a:xfrm>
        </p:spPr>
        <p:txBody>
          <a:bodyPr>
            <a:normAutofit fontScale="92500"/>
          </a:bodyPr>
          <a:lstStyle/>
          <a:p>
            <a:r>
              <a:rPr lang="cs-CZ" sz="2400" i="1" dirty="0" smtClean="0">
                <a:latin typeface="Arial" pitchFamily="34" charset="0"/>
                <a:cs typeface="Arial" pitchFamily="34" charset="0"/>
              </a:rPr>
              <a:t>špičkové zatížení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přečerpávací a akumulační vodní elektrárny, plynové elektrárny</a:t>
            </a:r>
          </a:p>
          <a:p>
            <a:r>
              <a:rPr lang="cs-CZ" sz="2400" i="1" dirty="0" err="1" smtClean="0">
                <a:latin typeface="Arial" pitchFamily="34" charset="0"/>
                <a:cs typeface="Arial" pitchFamily="34" charset="0"/>
              </a:rPr>
              <a:t>pološpičkové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 zatížení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akumulační vodní elektrárny, paroplynové a plynové elektrárny</a:t>
            </a:r>
          </a:p>
          <a:p>
            <a:r>
              <a:rPr lang="cs-CZ" sz="2400" i="1" dirty="0" smtClean="0">
                <a:latin typeface="Arial" pitchFamily="34" charset="0"/>
                <a:cs typeface="Arial" pitchFamily="34" charset="0"/>
              </a:rPr>
              <a:t>základní zatížení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– jaderné elektrárny, uhelné elektrárny, průtočné vodní elektrárny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24</a:t>
            </a:fld>
            <a:endParaRPr lang="en-GB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 descr="DD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268760"/>
            <a:ext cx="4464496" cy="4899241"/>
          </a:xfrm>
          <a:prstGeom prst="rect">
            <a:avLst/>
          </a:prstGeom>
        </p:spPr>
      </p:pic>
      <p:sp>
        <p:nvSpPr>
          <p:cNvPr id="10" name="Zástupný symbol pro zápatí 4"/>
          <p:cNvSpPr txBox="1">
            <a:spLocks/>
          </p:cNvSpPr>
          <p:nvPr/>
        </p:nvSpPr>
        <p:spPr>
          <a:xfrm>
            <a:off x="395536" y="6093296"/>
            <a:ext cx="3615680" cy="65315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Elektrotechnický seminář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A1B14SEM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Cvičení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#1</a:t>
            </a:r>
            <a:endParaRPr kumimoji="0" lang="cs-CZ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Katedra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elektroenergetiky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Roční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diagram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zatížení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b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25</a:t>
            </a:fld>
            <a:endParaRPr lang="en-GB" b="1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Zástupný symbol pro obsah 9" descr="bruttospotře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5668645" cy="4838656"/>
          </a:xfrm>
        </p:spPr>
      </p:pic>
      <p:sp>
        <p:nvSpPr>
          <p:cNvPr id="12" name="TextovéPole 11"/>
          <p:cNvSpPr txBox="1"/>
          <p:nvPr/>
        </p:nvSpPr>
        <p:spPr>
          <a:xfrm>
            <a:off x="6156176" y="1700808"/>
            <a:ext cx="23762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/>
              <a:t> 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tvar „vlaštovka“ – v zimních měsících je vyšší spotřeba elektřiny díky vytápění, pokles v letních měsících se bude pravděpodobně zmírňovat  s rozvojem klimatizací</a:t>
            </a:r>
            <a:endParaRPr lang="cs-CZ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6228184" y="6021288"/>
            <a:ext cx="995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[2]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182563" indent="-182563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Výroba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elektřiny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rok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2014 [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: 12]</a:t>
            </a:r>
            <a:endParaRPr lang="cs-CZ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6608645" cy="454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Spotřeba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182563" indent="-182563"/>
            <a:r>
              <a:rPr lang="cs-CZ" sz="1600" b="1" dirty="0" smtClean="0">
                <a:latin typeface="Arial" pitchFamily="34" charset="0"/>
                <a:cs typeface="Arial" pitchFamily="34" charset="0"/>
              </a:rPr>
              <a:t>brutto spotřeba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ES ČR = svorky generátoru ± zahraničí – čerpání</a:t>
            </a:r>
          </a:p>
          <a:p>
            <a:pPr marL="182563" indent="-182563"/>
            <a:r>
              <a:rPr lang="cs-CZ" sz="1600" dirty="0" smtClean="0">
                <a:latin typeface="Arial" pitchFamily="34" charset="0"/>
                <a:cs typeface="Arial" pitchFamily="34" charset="0"/>
              </a:rPr>
              <a:t>národní spotřeba ES ČR = svorky generátoru ± zahraničí – čerpání – vlastní spotřeba </a:t>
            </a:r>
          </a:p>
          <a:p>
            <a:pPr marL="182563" indent="-182563"/>
            <a:r>
              <a:rPr lang="cs-CZ" sz="1600" b="1" dirty="0" smtClean="0">
                <a:latin typeface="Arial" pitchFamily="34" charset="0"/>
                <a:cs typeface="Arial" pitchFamily="34" charset="0"/>
              </a:rPr>
              <a:t>netto spotřeba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ES ČR = svorky generátoru ± zahraničí – čerpání – vlastní spotřeba – ztráty</a:t>
            </a:r>
          </a:p>
          <a:p>
            <a:pPr marL="0" indent="0"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27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dlouhodoby-vyvoj-cr-nah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492896"/>
            <a:ext cx="7726639" cy="3527377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7171985" y="5733256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Skupina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ČEZ</a:t>
            </a:r>
            <a:endParaRPr lang="cs-CZ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Energetický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mix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4499992" y="4941168"/>
            <a:ext cx="1109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[12]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3960440" cy="294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ovéPole 13"/>
          <p:cNvSpPr txBox="1"/>
          <p:nvPr/>
        </p:nvSpPr>
        <p:spPr>
          <a:xfrm>
            <a:off x="4572000" y="126876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Instalovaný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výkon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v ČR [MW]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3888432" cy="527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28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Centralizovaná x decentralizovaná</a:t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29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#2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Centrální-versus-decentralizovaná-energet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7365716" cy="455643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7380312" y="558924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 [5]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Centralizovaná x decentralizovaná</a:t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sz="3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Centralizovaná výroba</a:t>
            </a:r>
            <a:endParaRPr lang="en-GB" sz="3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17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900" dirty="0" smtClean="0">
                <a:latin typeface="Arial" pitchFamily="34" charset="0"/>
                <a:cs typeface="Arial" pitchFamily="34" charset="0"/>
              </a:rPr>
              <a:t>původní model ES, relativně malý počet velkých výrobních bloků o velkém výkonu připojených do přenosové soustavy (napěťové hladiny 220 </a:t>
            </a:r>
            <a:r>
              <a:rPr lang="cs-CZ" sz="29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900" dirty="0" smtClean="0">
                <a:latin typeface="Arial" pitchFamily="34" charset="0"/>
                <a:cs typeface="Arial" pitchFamily="34" charset="0"/>
              </a:rPr>
              <a:t>, 400 </a:t>
            </a:r>
            <a:r>
              <a:rPr lang="cs-CZ" sz="2900" dirty="0" err="1" smtClean="0">
                <a:latin typeface="Arial" pitchFamily="34" charset="0"/>
                <a:cs typeface="Arial" pitchFamily="34" charset="0"/>
              </a:rPr>
              <a:t>kV</a:t>
            </a:r>
            <a:r>
              <a:rPr lang="cs-CZ" sz="29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cs-CZ" sz="2900" dirty="0" smtClean="0">
                <a:latin typeface="Arial" pitchFamily="34" charset="0"/>
                <a:cs typeface="Arial" pitchFamily="34" charset="0"/>
              </a:rPr>
              <a:t>jasně daný </a:t>
            </a:r>
            <a:r>
              <a:rPr lang="cs-CZ" sz="2900" i="1" dirty="0" smtClean="0">
                <a:latin typeface="Arial" pitchFamily="34" charset="0"/>
                <a:cs typeface="Arial" pitchFamily="34" charset="0"/>
              </a:rPr>
              <a:t>směr toku výkonu </a:t>
            </a:r>
            <a:r>
              <a:rPr lang="cs-CZ" sz="2900" dirty="0" smtClean="0">
                <a:latin typeface="Arial" pitchFamily="34" charset="0"/>
                <a:cs typeface="Arial" pitchFamily="34" charset="0"/>
              </a:rPr>
              <a:t>– systémové elektrárny → přenos → distribuce → spotřebitel</a:t>
            </a:r>
          </a:p>
          <a:p>
            <a:r>
              <a:rPr lang="cs-CZ" sz="2900" dirty="0" smtClean="0">
                <a:latin typeface="Arial" pitchFamily="34" charset="0"/>
                <a:cs typeface="Arial" pitchFamily="34" charset="0"/>
              </a:rPr>
              <a:t>nízká cena za 1 kW instalovaného výkonu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30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elektrarny_celko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933056"/>
            <a:ext cx="4536455" cy="262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5220072" y="3861048"/>
            <a:ext cx="34563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nevýhody</a:t>
            </a:r>
            <a:endParaRPr lang="en-GB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přeprava elektřiny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na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delší vzdálenosti →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větší</a:t>
            </a:r>
            <a:endParaRPr lang="en-GB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i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i="1" dirty="0" err="1" smtClean="0">
                <a:latin typeface="Arial" pitchFamily="34" charset="0"/>
                <a:cs typeface="Arial" pitchFamily="34" charset="0"/>
              </a:rPr>
              <a:t>přenosové</a:t>
            </a:r>
            <a:r>
              <a:rPr lang="en-GB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ztráty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negativní dopad výpadku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velkého zdroje na síť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Centralizovaná x decentralizovaná</a:t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sz="3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Decentralizovaná výroba</a:t>
            </a:r>
            <a:endParaRPr lang="en-GB" sz="3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13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2900" dirty="0" err="1" smtClean="0">
                <a:latin typeface="Arial" pitchFamily="34" charset="0"/>
                <a:cs typeface="Arial" pitchFamily="34" charset="0"/>
              </a:rPr>
              <a:t>definice</a:t>
            </a:r>
            <a:r>
              <a:rPr lang="en-GB" sz="29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lvl="1"/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za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decentralizované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se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považují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všechny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zdroje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připojené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do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distribuční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hladinách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NN, VN a VVN </a:t>
            </a:r>
          </a:p>
          <a:p>
            <a:pPr lvl="1"/>
            <a:r>
              <a:rPr lang="en-GB" sz="2600" dirty="0" err="1" smtClean="0">
                <a:latin typeface="Arial" pitchFamily="34" charset="0"/>
                <a:cs typeface="Arial" pitchFamily="34" charset="0"/>
              </a:rPr>
              <a:t>nebo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dirty="0" err="1" smtClean="0">
                <a:latin typeface="Arial" pitchFamily="34" charset="0"/>
                <a:cs typeface="Arial" pitchFamily="34" charset="0"/>
              </a:rPr>
              <a:t>dělení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dirty="0" err="1" smtClean="0">
                <a:latin typeface="Arial" pitchFamily="34" charset="0"/>
                <a:cs typeface="Arial" pitchFamily="34" charset="0"/>
              </a:rPr>
              <a:t>dle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dirty="0" err="1" smtClean="0">
                <a:latin typeface="Arial" pitchFamily="34" charset="0"/>
                <a:cs typeface="Arial" pitchFamily="34" charset="0"/>
              </a:rPr>
              <a:t>technologie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>
              <a:buNone/>
            </a:pPr>
            <a:r>
              <a:rPr lang="en-GB" sz="26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FVE 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VtE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bioplynové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stanice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zdroje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spalující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bioplyn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a BRKO (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biologicky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rozložitelná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část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odpadu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vodní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elekrárny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mikrokogenerace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geotermální</a:t>
            </a:r>
            <a:r>
              <a:rPr lang="en-GB" sz="2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600" b="1" i="1" dirty="0" err="1" smtClean="0">
                <a:latin typeface="Arial" pitchFamily="34" charset="0"/>
                <a:cs typeface="Arial" pitchFamily="34" charset="0"/>
              </a:rPr>
              <a:t>zdroje</a:t>
            </a:r>
            <a:endParaRPr lang="en-GB" sz="26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díky rozvoji OZE nyní aktuálnější – velký počet malých rozptýlených zdrojů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výpadek jednoho zdroje významně neovlivňuje kvalitu el. </a:t>
            </a:r>
            <a:r>
              <a:rPr lang="en-GB" sz="2600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nergie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v soustavě 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výroba elektřiny v místě spotřeby – odpadávají přenosové ztráty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spotřebitelé se nyní v řadě případů stávají zároveň výrobci + možnost akumulace (nový pojem - tzv. </a:t>
            </a:r>
            <a:r>
              <a:rPr lang="cs-CZ" sz="2600" b="1" dirty="0" err="1" smtClean="0">
                <a:latin typeface="Arial" pitchFamily="34" charset="0"/>
                <a:cs typeface="Arial" pitchFamily="34" charset="0"/>
              </a:rPr>
              <a:t>pro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ductors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con</a:t>
            </a:r>
            <a:r>
              <a:rPr lang="cs-CZ" sz="2600" b="1" dirty="0" err="1" smtClean="0">
                <a:latin typeface="Arial" pitchFamily="34" charset="0"/>
                <a:cs typeface="Arial" pitchFamily="34" charset="0"/>
              </a:rPr>
              <a:t>sumers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600" b="1" dirty="0" err="1" smtClean="0">
                <a:latin typeface="Arial" pitchFamily="34" charset="0"/>
                <a:cs typeface="Arial" pitchFamily="34" charset="0"/>
              </a:rPr>
              <a:t>prosumers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princip „virtuální elektrárny“ – řízení většího počtu malých výrobních zdrojů – z pohledu dispečerů se jeví jako jeden výrobní blok</a:t>
            </a:r>
            <a:endParaRPr lang="en-GB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31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Centralizovaná x decentralizovaná</a:t>
            </a:r>
            <a:b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výroba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3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Decentralizovaná výroba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obnovitelné zdroje ≠ </a:t>
            </a:r>
            <a:r>
              <a:rPr lang="cs-CZ" sz="2400" b="1" dirty="0" err="1" smtClean="0">
                <a:latin typeface="Arial" pitchFamily="34" charset="0"/>
                <a:cs typeface="Arial" pitchFamily="34" charset="0"/>
              </a:rPr>
              <a:t>decentralní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zdroje 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všechny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decentrální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zdroje nejsou obnovitelné (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mikrokogenerační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jednotky, elektrárny a teplárny spalující uhlí, plyn, komunální odpad,...)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část obnovitelných nepatří mezi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decentrální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(střední a velké vodní elektrárny (nad 10 MW), PVE, obří solární a větrné parky (v ČR se zatím nevyskytují))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32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sol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098032"/>
            <a:ext cx="4139952" cy="2759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Uhelné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Hnědé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uhlí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lignit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černé</a:t>
            </a:r>
            <a:r>
              <a:rPr lang="en-GB" sz="2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uhlí</a:t>
            </a:r>
            <a:endParaRPr lang="en-GB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273050"/>
            <a:r>
              <a:rPr lang="cs-CZ" sz="2400" dirty="0" smtClean="0">
                <a:latin typeface="Arial" pitchFamily="34" charset="0"/>
                <a:cs typeface="Arial" pitchFamily="34" charset="0"/>
              </a:rPr>
              <a:t>výhody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domácí zdroj (surovinová nezávislost)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konvenční stabilní zdroj, široká možnost regulace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břidlicový plyn v Americe – přebytek uhlí → snížení ceny uhlí a </a:t>
            </a:r>
          </a:p>
          <a:p>
            <a:pPr marL="273050" lvl="1" indent="258763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emisních povolenek</a:t>
            </a:r>
          </a:p>
          <a:p>
            <a:pPr marL="0" indent="273050"/>
            <a:r>
              <a:rPr lang="cs-CZ" sz="2400" dirty="0" smtClean="0">
                <a:latin typeface="Arial" pitchFamily="34" charset="0"/>
                <a:cs typeface="Arial" pitchFamily="34" charset="0"/>
              </a:rPr>
              <a:t>nevýhody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emise do ovzduší (emisní povolenky, odsíření spalin)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omezené zásoby uhlí (respektive není plánováno vytěžit dostupné zásoby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otázka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prolomení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těžebních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limitů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73050" lvl="1" indent="258763"/>
            <a:r>
              <a:rPr lang="cs-CZ" sz="2000" dirty="0" smtClean="0">
                <a:latin typeface="Arial" pitchFamily="34" charset="0"/>
                <a:cs typeface="Arial" pitchFamily="34" charset="0"/>
              </a:rPr>
              <a:t>výrobní zdroje musí splňovat zpřísňující se emisní limity</a:t>
            </a:r>
          </a:p>
          <a:p>
            <a:pPr marL="0" indent="273050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největší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zdroje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v ČR: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Dětmarovice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(800 MW), Hodonín (105 MW), Chvaletice (800 MW),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Ledvice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(330 MW), Mělník,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Počerady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(1000 MW),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Prunéřov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(1600 MW)</a:t>
            </a:r>
          </a:p>
          <a:p>
            <a:pPr marL="0" indent="0"/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33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nahled-slidesh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37644" y="188640"/>
            <a:ext cx="2661868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Uhelné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016224"/>
          </a:xfrm>
        </p:spPr>
        <p:txBody>
          <a:bodyPr>
            <a:normAutofit fontScale="92500"/>
          </a:bodyPr>
          <a:lstStyle/>
          <a:p>
            <a:pPr marL="0" indent="273050"/>
            <a:r>
              <a:rPr lang="cs-CZ" sz="2000" dirty="0" smtClean="0">
                <a:latin typeface="Arial" pitchFamily="34" charset="0"/>
                <a:cs typeface="Arial" pitchFamily="34" charset="0"/>
              </a:rPr>
              <a:t>většina z českých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uhe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ných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elektráren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spaluje severočeské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hnědé uhlí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a je z praktických důvodů situována do bezprostřední blízkosti těchto dolů v severních a v severozápadních Čechách, několik spaluje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černé uhlí</a:t>
            </a:r>
          </a:p>
          <a:p>
            <a:pPr marL="0" indent="273050"/>
            <a:r>
              <a:rPr lang="cs-CZ" sz="2000" dirty="0" smtClean="0">
                <a:latin typeface="Arial" pitchFamily="34" charset="0"/>
                <a:cs typeface="Arial" pitchFamily="34" charset="0"/>
              </a:rPr>
              <a:t>v řadě uhelných elektráren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se spolu s uhlím spaluje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biomasa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. Největším producentem elektřiny a tepla z biomasy je v rámci Skupiny ČEZ v ČR Elektrárna Hodonín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34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7" descr="03-sch_tep_e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962" y="2996953"/>
            <a:ext cx="5783230" cy="3456384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6516217" y="3140969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atin typeface="Arial" pitchFamily="34" charset="0"/>
                <a:cs typeface="Arial" pitchFamily="34" charset="0"/>
              </a:rPr>
              <a:t>princip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 – spalování uhlí v kotli → uvolněné teplo ohřívá vodu v trubkách → přeměna vody na páru, roztáčení lopatek parní turbíny → výroba el. energie v generátoru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Uhelné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Tepelné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v ČR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nad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100 MW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tepeln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00808"/>
            <a:ext cx="5790418" cy="432048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8082" y="0"/>
            <a:ext cx="2795917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924944"/>
            <a:ext cx="2771800" cy="220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ovéPole 10"/>
          <p:cNvSpPr txBox="1"/>
          <p:nvPr/>
        </p:nvSpPr>
        <p:spPr>
          <a:xfrm>
            <a:off x="6372200" y="2204864"/>
            <a:ext cx="3044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smtClean="0">
                <a:latin typeface="Arial" pitchFamily="34" charset="0"/>
                <a:cs typeface="Arial" pitchFamily="34" charset="0"/>
              </a:rPr>
              <a:t>Uhelná elektrárna Tušimice, zdroj: [1]</a:t>
            </a:r>
            <a:endParaRPr lang="cs-CZ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6372200" y="5085184"/>
            <a:ext cx="27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Arial" pitchFamily="34" charset="0"/>
                <a:cs typeface="Arial" pitchFamily="34" charset="0"/>
              </a:rPr>
              <a:t>Uhelná elektrárna Hodonín, spalování biomasy, zdroj: [1]</a:t>
            </a:r>
            <a:endParaRPr lang="cs-CZ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Jaderné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jaderným palivem je obohacený uran ve formě tablet oxidu uraničitého uspořádaných do palivových tyčí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v reaktoru probíhá štěpná reakce → vzniká teplo → ohřev páry v parogenerátoru → parní turbína  pohání generátor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moderátorem i chladivem je </a:t>
            </a:r>
            <a:r>
              <a:rPr lang="cs-CZ" sz="1800" dirty="0" err="1" smtClean="0">
                <a:latin typeface="Arial" pitchFamily="34" charset="0"/>
                <a:cs typeface="Arial" pitchFamily="34" charset="0"/>
              </a:rPr>
              <a:t>deionizovaná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 voda</a:t>
            </a: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okruhy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primární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sekundární</a:t>
            </a:r>
            <a:endParaRPr lang="cs-CZ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36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212976"/>
            <a:ext cx="5229225" cy="2838450"/>
          </a:xfrm>
          <a:prstGeom prst="rect">
            <a:avLst/>
          </a:prstGeom>
        </p:spPr>
      </p:pic>
      <p:pic>
        <p:nvPicPr>
          <p:cNvPr id="10" name="Picture 6" descr="reak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933056"/>
            <a:ext cx="266382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Jaderné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4546848" cy="4785395"/>
          </a:xfrm>
        </p:spPr>
        <p:txBody>
          <a:bodyPr>
            <a:normAutofit fontScale="850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výhody – neprodukují emise CO</a:t>
            </a:r>
            <a:r>
              <a:rPr lang="cs-CZ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, na malé ploše velký výkon, možné uskladnění paliva na dlouhou dobu provozu, v ČR se těží surový uran (tzv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. žlutý koláč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špičkový provoz JE – ekonomicky nevýhodný a v mnohých případech limitovaný provozními parametry</a:t>
            </a:r>
          </a:p>
          <a:p>
            <a:pPr>
              <a:buNone/>
            </a:pPr>
            <a:endParaRPr lang="cs-CZ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Temelín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od r. 2000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2 x 1055 MW (2 bloky, 2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tlakovodní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reaktory VVER)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největší výrobní blok v české ES</a:t>
            </a:r>
          </a:p>
          <a:p>
            <a:pPr marL="0" indent="0"/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Dukovany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od r. 1985</a:t>
            </a:r>
          </a:p>
          <a:p>
            <a:pPr marL="400050" lvl="1" indent="0"/>
            <a:r>
              <a:rPr lang="cs-CZ" sz="2000" dirty="0" smtClean="0">
                <a:latin typeface="Arial" pitchFamily="34" charset="0"/>
                <a:cs typeface="Arial" pitchFamily="34" charset="0"/>
              </a:rPr>
              <a:t>   4 x 510 MW (2 dvojbloky, 4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tlakovodní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reaktory typu VVER)</a:t>
            </a:r>
          </a:p>
          <a:p>
            <a:pPr marL="400050" lvl="1" indent="0"/>
            <a:r>
              <a:rPr lang="cs-CZ" sz="2000" dirty="0" smtClean="0">
                <a:latin typeface="Arial" pitchFamily="34" charset="0"/>
                <a:cs typeface="Arial" pitchFamily="34" charset="0"/>
              </a:rPr>
              <a:t>   vysoce spolehlivá, první jaderný zdroj v ČR</a:t>
            </a: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37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jaderna-energetika-temel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60648"/>
            <a:ext cx="3494505" cy="2376264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5364088" y="2708920"/>
            <a:ext cx="329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mtClean="0">
                <a:latin typeface="Arial" pitchFamily="34" charset="0"/>
                <a:cs typeface="Arial" pitchFamily="34" charset="0"/>
              </a:rPr>
              <a:t>Jaderná elektrárna Temelín [1]</a:t>
            </a:r>
            <a:endParaRPr lang="cs-CZ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ek 10" descr="jaderna-energetika-dukova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140968"/>
            <a:ext cx="3528391" cy="2481636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5364088" y="5661248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Arial" pitchFamily="34" charset="0"/>
                <a:cs typeface="Arial" pitchFamily="34" charset="0"/>
              </a:rPr>
              <a:t>Jaderná elektrárna Dukovany [1]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Plynové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5"/>
          </a:xfrm>
        </p:spPr>
        <p:txBody>
          <a:bodyPr>
            <a:normAutofit fontScale="92500" lnSpcReduction="20000"/>
          </a:bodyPr>
          <a:lstStyle/>
          <a:p>
            <a:pPr marL="355600" indent="-355600"/>
            <a:r>
              <a:rPr lang="cs-CZ" sz="2400" dirty="0" smtClean="0">
                <a:latin typeface="Arial" pitchFamily="34" charset="0"/>
                <a:cs typeface="Arial" pitchFamily="34" charset="0"/>
              </a:rPr>
              <a:t>rychlé najíždění a odstavování zdroje –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výkonová pružnost → flexibilní výrobní zdroj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(pokrytí špičkové části denního diagramu zatížení)</a:t>
            </a:r>
          </a:p>
          <a:p>
            <a:pPr marL="355600" indent="-355600"/>
            <a:r>
              <a:rPr lang="cs-CZ" sz="2400" dirty="0" smtClean="0">
                <a:latin typeface="Arial" pitchFamily="34" charset="0"/>
                <a:cs typeface="Arial" pitchFamily="34" charset="0"/>
              </a:rPr>
              <a:t>nízké investiční náklady, vysoké provozní (drahé palivo – plyn, olej)</a:t>
            </a:r>
          </a:p>
          <a:p>
            <a:pPr marL="355600" indent="-355600"/>
            <a:r>
              <a:rPr lang="cs-CZ" sz="2400" dirty="0" smtClean="0">
                <a:latin typeface="Arial" pitchFamily="34" charset="0"/>
                <a:cs typeface="Arial" pitchFamily="34" charset="0"/>
              </a:rPr>
              <a:t>dobrá účinnost (25 až 35 %), teplota spalin &gt; 1500 </a:t>
            </a:r>
            <a:r>
              <a:rPr lang="cs-CZ" sz="2400" baseline="30000" dirty="0" err="1" smtClean="0">
                <a:latin typeface="Arial" pitchFamily="34" charset="0"/>
                <a:cs typeface="Arial" pitchFamily="34" charset="0"/>
              </a:rPr>
              <a:t>o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C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355600" indent="-355600"/>
            <a:r>
              <a:rPr lang="cs-CZ" sz="2400" dirty="0" smtClean="0">
                <a:latin typeface="Arial" pitchFamily="34" charset="0"/>
                <a:cs typeface="Arial" pitchFamily="34" charset="0"/>
              </a:rPr>
              <a:t>vysoká provozní spolehlivost</a:t>
            </a: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38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372653-gallery1-isvo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861048"/>
            <a:ext cx="3851920" cy="2166705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2123728" y="530120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err="1" smtClean="0">
                <a:latin typeface="Arial" pitchFamily="34" charset="0"/>
                <a:cs typeface="Arial" pitchFamily="34" charset="0"/>
              </a:rPr>
              <a:t>Elektrárna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Počerady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r"/>
            <a:r>
              <a:rPr lang="en-GB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 [6]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Paroplynové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4618856" cy="3412975"/>
          </a:xfrm>
        </p:spPr>
        <p:txBody>
          <a:bodyPr>
            <a:noAutofit/>
          </a:bodyPr>
          <a:lstStyle/>
          <a:p>
            <a:pPr marL="0" indent="0"/>
            <a:r>
              <a:rPr lang="en-GB" sz="19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cs-CZ" sz="1900" dirty="0" smtClean="0">
                <a:latin typeface="Arial" pitchFamily="34" charset="0"/>
                <a:cs typeface="Arial" pitchFamily="34" charset="0"/>
              </a:rPr>
              <a:t>kombinovaný cyklus – </a:t>
            </a:r>
            <a:r>
              <a:rPr lang="cs-CZ" sz="1900" i="1" dirty="0" smtClean="0">
                <a:latin typeface="Arial" pitchFamily="34" charset="0"/>
                <a:cs typeface="Arial" pitchFamily="34" charset="0"/>
              </a:rPr>
              <a:t>spalovací </a:t>
            </a:r>
          </a:p>
          <a:p>
            <a:pPr marL="0" indent="0">
              <a:buNone/>
            </a:pPr>
            <a:r>
              <a:rPr lang="cs-CZ" sz="1900" i="1" dirty="0" smtClean="0">
                <a:latin typeface="Arial" pitchFamily="34" charset="0"/>
                <a:cs typeface="Arial" pitchFamily="34" charset="0"/>
              </a:rPr>
              <a:t>   turbína</a:t>
            </a:r>
            <a:r>
              <a:rPr lang="cs-CZ" sz="1900" dirty="0" smtClean="0">
                <a:latin typeface="Arial" pitchFamily="34" charset="0"/>
                <a:cs typeface="Arial" pitchFamily="34" charset="0"/>
              </a:rPr>
              <a:t>, její odpadní teplo ve </a:t>
            </a:r>
          </a:p>
          <a:p>
            <a:pPr marL="0" indent="0">
              <a:buNone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 spalinách využívají generátory páry</a:t>
            </a:r>
          </a:p>
          <a:p>
            <a:pPr marL="0" indent="0">
              <a:buNone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 → zásobování </a:t>
            </a:r>
            <a:r>
              <a:rPr lang="cs-CZ" sz="1900" i="1" dirty="0" smtClean="0">
                <a:latin typeface="Arial" pitchFamily="34" charset="0"/>
                <a:cs typeface="Arial" pitchFamily="34" charset="0"/>
              </a:rPr>
              <a:t>parní turbíny</a:t>
            </a:r>
            <a:r>
              <a:rPr lang="cs-CZ" sz="19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/>
            <a:r>
              <a:rPr lang="cs-CZ" sz="1900" dirty="0" smtClean="0">
                <a:latin typeface="Arial" pitchFamily="34" charset="0"/>
                <a:cs typeface="Arial" pitchFamily="34" charset="0"/>
              </a:rPr>
              <a:t>  vyšší účinnost (až 60 %) než uhelné </a:t>
            </a:r>
          </a:p>
          <a:p>
            <a:pPr marL="0" indent="0">
              <a:buNone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 bloky,</a:t>
            </a:r>
          </a:p>
          <a:p>
            <a:pPr marL="0" indent="0"/>
            <a:r>
              <a:rPr lang="cs-CZ" sz="1900" dirty="0" smtClean="0">
                <a:latin typeface="Arial" pitchFamily="34" charset="0"/>
                <a:cs typeface="Arial" pitchFamily="34" charset="0"/>
              </a:rPr>
              <a:t>  nižší emise spalin na vyrobenou </a:t>
            </a:r>
            <a:r>
              <a:rPr lang="cs-CZ" sz="1900" dirty="0" err="1" smtClean="0">
                <a:latin typeface="Arial" pitchFamily="34" charset="0"/>
                <a:cs typeface="Arial" pitchFamily="34" charset="0"/>
              </a:rPr>
              <a:t>MWh</a:t>
            </a:r>
            <a:endParaRPr lang="cs-CZ" sz="190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cs-CZ" sz="1900" dirty="0" smtClean="0">
                <a:latin typeface="Arial" pitchFamily="34" charset="0"/>
                <a:cs typeface="Arial" pitchFamily="34" charset="0"/>
              </a:rPr>
              <a:t>  flexibilní zdroj s rychlým najetím – do </a:t>
            </a:r>
          </a:p>
          <a:p>
            <a:pPr marL="0" indent="0">
              <a:buNone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 několika minut (pokrytí špičkové části </a:t>
            </a:r>
          </a:p>
          <a:p>
            <a:pPr marL="0" indent="0">
              <a:buNone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 denního diagramu zatížení)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39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obr09-spalturb-gas-turbine-siemens-i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844824"/>
            <a:ext cx="3743900" cy="2664296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5004048" y="1484784"/>
            <a:ext cx="2068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Spalovací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turbína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[1]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39552" y="5085184"/>
            <a:ext cx="80648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palivo – zemní plyn, olej (nižší emise než uhlí)</a:t>
            </a:r>
          </a:p>
          <a:p>
            <a:pPr>
              <a:buFont typeface="Arial" pitchFamily="34" charset="0"/>
              <a:buChar char="•"/>
            </a:pPr>
            <a:r>
              <a:rPr lang="cs-CZ" sz="1900" dirty="0" smtClean="0">
                <a:latin typeface="Arial" pitchFamily="34" charset="0"/>
                <a:cs typeface="Arial" pitchFamily="34" charset="0"/>
              </a:rPr>
              <a:t>  nízké investiční náklady, vysoké provozní (drahé palivo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Obnovitelné zdroje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elektřiny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výhody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obnovitelný zdroj elektrické energie, žádné 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emise → čistá el. energie (platí pro vodní,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fotovoltaické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, větrné...,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neplatí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pro spalování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biomasy, bioplynu)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zpravidla nízké provozní náklady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nevýhody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obecně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obnovitelné zdroje ≠ ekologicky čistá el. energie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intermitentní zdroje –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nesouvislá, obtížně </a:t>
            </a:r>
            <a:r>
              <a:rPr lang="cs-CZ" sz="2000" b="1" dirty="0" err="1" smtClean="0">
                <a:latin typeface="Arial" pitchFamily="34" charset="0"/>
                <a:cs typeface="Arial" pitchFamily="34" charset="0"/>
              </a:rPr>
              <a:t>predikovatelná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výroba elektrické energie závislá na aktuálních klimatických podmínkách, rychlé změny (oblačná fronta, rychlost proudění větru)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pseudoekologické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“ – z pohledu řízení soustavy je nutné mít zálohu výkonu v konvenčních zdrojích (1 MW v OZE elektrárnách ~ přibližně 10 MW v konvenčních zdrojích)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klimatická změna může ovlivnit velké množství výroben najednou (např. výbuch sopky – zastínění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fotovoltaických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elektráren)</a:t>
            </a: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40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solarwindbil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2484" y="0"/>
            <a:ext cx="3001516" cy="3001516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8135888" y="306896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[9]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Obnovitelné zdroje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vodní elektrárny – konvenční zdroj</a:t>
            </a:r>
          </a:p>
          <a:p>
            <a:r>
              <a:rPr lang="cs-CZ" sz="1800" dirty="0" err="1" smtClean="0">
                <a:latin typeface="Arial" pitchFamily="34" charset="0"/>
                <a:cs typeface="Arial" pitchFamily="34" charset="0"/>
              </a:rPr>
              <a:t>fotovoltaické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 elektrárny – významný </a:t>
            </a:r>
            <a:r>
              <a:rPr lang="cs-CZ" sz="1800" dirty="0" err="1" smtClean="0">
                <a:latin typeface="Arial" pitchFamily="34" charset="0"/>
                <a:cs typeface="Arial" pitchFamily="34" charset="0"/>
              </a:rPr>
              <a:t>ro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voj od r. 2010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větrné parky</a:t>
            </a:r>
          </a:p>
          <a:p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spalování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bioplyn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, biomas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y</a:t>
            </a:r>
            <a:endParaRPr lang="cs-CZ" sz="18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41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6372200" y="616530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biologicky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rozložitelná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část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komunálního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odpadu</a:t>
            </a:r>
            <a:endParaRPr lang="cs-CZ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884368" y="5661248"/>
            <a:ext cx="792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: [2]</a:t>
            </a:r>
            <a:endParaRPr lang="cs-CZ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852936"/>
            <a:ext cx="7380312" cy="312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ovéPole 11"/>
          <p:cNvSpPr txBox="1"/>
          <p:nvPr/>
        </p:nvSpPr>
        <p:spPr>
          <a:xfrm>
            <a:off x="4572000" y="56612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156176" y="61653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7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Dělení</a:t>
            </a:r>
            <a:endParaRPr lang="en-GB" sz="27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dle funkce</a:t>
            </a:r>
          </a:p>
          <a:p>
            <a:pPr marL="914400" lvl="1" indent="-457200">
              <a:buNone/>
            </a:pP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1) akumulační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zadržují vodu </a:t>
            </a:r>
          </a:p>
          <a:p>
            <a:pPr marL="914400" lvl="1" indent="-457200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    v nádrži</a:t>
            </a:r>
          </a:p>
          <a:p>
            <a:pPr lvl="1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2)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průtočné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bez akumulace vody</a:t>
            </a:r>
          </a:p>
          <a:p>
            <a:pPr lvl="1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3)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derivační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přívod vody derivačním kanálem</a:t>
            </a:r>
          </a:p>
          <a:p>
            <a:pPr lvl="1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4) </a:t>
            </a:r>
            <a:r>
              <a:rPr lang="cs-CZ" sz="2000" i="1" dirty="0" smtClean="0">
                <a:latin typeface="Arial" pitchFamily="34" charset="0"/>
                <a:cs typeface="Arial" pitchFamily="34" charset="0"/>
              </a:rPr>
              <a:t>přečerpávací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– pracují v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generátorickém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a čerpadlovém </a:t>
            </a:r>
          </a:p>
          <a:p>
            <a:pPr lvl="1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    režimu (výroba el. energie ve špičkách, spotřeba el. energie na čerpání vody do horní nádrže zpravidla v noci)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dle výkonu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malé (MVE) – </a:t>
            </a:r>
          </a:p>
          <a:p>
            <a:pPr lvl="1">
              <a:buNone/>
            </a:pPr>
            <a:r>
              <a:rPr lang="cs-CZ" sz="2000" dirty="0" smtClean="0">
                <a:latin typeface="Arial" pitchFamily="34" charset="0"/>
                <a:cs typeface="Arial" pitchFamily="34" charset="0"/>
              </a:rPr>
              <a:t>    do 10 MW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střední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velké – nad 200 MW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32758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 descr="derivační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188640"/>
            <a:ext cx="1398118" cy="2152451"/>
          </a:xfrm>
          <a:prstGeom prst="rect">
            <a:avLst/>
          </a:prstGeom>
        </p:spPr>
      </p:pic>
      <p:pic>
        <p:nvPicPr>
          <p:cNvPr id="12" name="Obrázek 11" descr="05_orli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2334" y="4437112"/>
            <a:ext cx="3051666" cy="2023517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6660232" y="6453336"/>
            <a:ext cx="194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1)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Orlík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ČEZ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7164288" y="2348880"/>
            <a:ext cx="21242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3)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Schéma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derivační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ČEZ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Obrázek 14" descr="Dlouhe-Strane1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0"/>
            <a:ext cx="2381250" cy="1876425"/>
          </a:xfrm>
          <a:prstGeom prst="rect">
            <a:avLst/>
          </a:prstGeom>
        </p:spPr>
      </p:pic>
      <p:sp>
        <p:nvSpPr>
          <p:cNvPr id="16" name="TextovéPole 15"/>
          <p:cNvSpPr txBox="1"/>
          <p:nvPr/>
        </p:nvSpPr>
        <p:spPr>
          <a:xfrm>
            <a:off x="5220072" y="1844824"/>
            <a:ext cx="179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4)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Dlouhé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Stráně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horní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nádrž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Obrázek 16" descr="06_moheln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4509120"/>
            <a:ext cx="2171905" cy="1440160"/>
          </a:xfrm>
          <a:prstGeom prst="rect">
            <a:avLst/>
          </a:prstGeom>
        </p:spPr>
      </p:pic>
      <p:sp>
        <p:nvSpPr>
          <p:cNvPr id="18" name="TextovéPole 17"/>
          <p:cNvSpPr txBox="1"/>
          <p:nvPr/>
        </p:nvSpPr>
        <p:spPr>
          <a:xfrm>
            <a:off x="3779912" y="5949280"/>
            <a:ext cx="2294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2)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Mohelno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ČEZ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dle spádu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nízkotlaké – do 20 m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středotlaké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vysokotlaké – nad 100 m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výhody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obnovitelný zdroj elektrické energie, žádné emise - čistá el. energie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nízké provozní náklady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rychlé najetí zdroje, dnes často dálkově ovládané (spouštění elektrárny povely z dispečinku)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nevýhody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akumulační elektrárny – zatopení rozsáhlého území 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narušení původního ekosystému, změna krajinného rázu, vysoké investiční náklady, potenciál velkých zdrojů u nás vyčerpaný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průtočné – výkon závislý na průtoku vodního toku (suchý rok)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vodní elektrárny v ČR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velké: Vltavská kaskáda + PVE</a:t>
            </a:r>
          </a:p>
          <a:p>
            <a:pPr lvl="1"/>
            <a:r>
              <a:rPr lang="cs-CZ" sz="2000" dirty="0" smtClean="0">
                <a:latin typeface="Arial" pitchFamily="34" charset="0"/>
                <a:cs typeface="Arial" pitchFamily="34" charset="0"/>
              </a:rPr>
              <a:t>malé (MVE): vesměs decentralizované zdroje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43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08_orl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0"/>
            <a:ext cx="3203848" cy="2177615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6660232" y="2132856"/>
            <a:ext cx="2008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Strojovna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elektrárny</a:t>
            </a:r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Orlík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[1]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Akumulační</a:t>
            </a:r>
            <a:r>
              <a:rPr lang="en-GB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průtočné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44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vodní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806543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Přečerpávají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16016" y="1600200"/>
            <a:ext cx="3970784" cy="4525963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pracují v </a:t>
            </a:r>
            <a:r>
              <a:rPr lang="cs-CZ" sz="2400" dirty="0" err="1" smtClean="0">
                <a:latin typeface="Arial" pitchFamily="34" charset="0"/>
                <a:cs typeface="Arial" pitchFamily="34" charset="0"/>
              </a:rPr>
              <a:t>generátorickém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nebo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čerpadlovém režimu (výroba el. energie ve špičkách, spotřeba el. energie na čerpání vody do horní nádrže zpravidla v noci)</a:t>
            </a:r>
          </a:p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Dlouhé Stráně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 budovaná jako záložní zdroj pro Temelín, </a:t>
            </a:r>
          </a:p>
          <a:p>
            <a:r>
              <a:rPr lang="cs-CZ" sz="2400" b="1" dirty="0" err="1" smtClean="0">
                <a:latin typeface="Arial" pitchFamily="34" charset="0"/>
                <a:cs typeface="Arial" pitchFamily="34" charset="0"/>
              </a:rPr>
              <a:t>Dalešice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– napájení Dukovan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45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Dlouhe Str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7199" y="0"/>
            <a:ext cx="2086801" cy="1563086"/>
          </a:xfrm>
          <a:prstGeom prst="rect">
            <a:avLst/>
          </a:prstGeom>
        </p:spPr>
      </p:pic>
      <p:pic>
        <p:nvPicPr>
          <p:cNvPr id="9" name="Obrázek 8" descr="23-pve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132856"/>
            <a:ext cx="4572000" cy="3048000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716017" y="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Přečerpávací vodní</a:t>
            </a:r>
          </a:p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elektrárna Dlouhé </a:t>
            </a:r>
          </a:p>
          <a:p>
            <a:pPr algn="r"/>
            <a:r>
              <a:rPr lang="cs-CZ" dirty="0" smtClean="0">
                <a:latin typeface="Arial" pitchFamily="34" charset="0"/>
                <a:cs typeface="Arial" pitchFamily="34" charset="0"/>
              </a:rPr>
              <a:t>Stráně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turbíny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Kaplanova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412776"/>
            <a:ext cx="6696744" cy="4713387"/>
          </a:xfrm>
        </p:spPr>
        <p:txBody>
          <a:bodyPr>
            <a:normAutofit/>
          </a:bodyPr>
          <a:lstStyle/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přetlaková výborně regulovatelná turbína -  natáčení rozváděcí i oběžné lopatky, vertikální nebo horizontální instalace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výroba je poměrně náročná, což se odráží ve vyšších cenách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používá se pro nízké spády od 1 do 20 m, průtoky</a:t>
            </a:r>
          </a:p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 0,1 až několik m</a:t>
            </a:r>
            <a:r>
              <a:rPr lang="cs-CZ" sz="18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/s (jezové a MVE)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46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Cvičení #1</a:t>
            </a:r>
          </a:p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Katedra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semi-kapl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3" y="3150324"/>
            <a:ext cx="3384376" cy="2990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ek 8" descr="220px-ČKD_Blansko_turbí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573016"/>
            <a:ext cx="1874854" cy="2496964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2339752" y="5085184"/>
            <a:ext cx="2121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Kaplanova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turbína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Elektrárna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orlík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 [6]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ek 10" descr="07_ka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58304" y="1"/>
            <a:ext cx="2085695" cy="2780927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5004048" y="188640"/>
            <a:ext cx="195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dirty="0" smtClean="0">
                <a:latin typeface="Arial" pitchFamily="34" charset="0"/>
                <a:cs typeface="Arial" pitchFamily="34" charset="0"/>
              </a:rPr>
              <a:t>Kaplanova turbína,</a:t>
            </a:r>
          </a:p>
          <a:p>
            <a:pPr algn="r"/>
            <a:r>
              <a:rPr lang="cs-CZ" sz="1600" dirty="0" smtClean="0">
                <a:latin typeface="Arial" pitchFamily="34" charset="0"/>
                <a:cs typeface="Arial" pitchFamily="34" charset="0"/>
              </a:rPr>
              <a:t>elektrárna Kamýk, </a:t>
            </a:r>
          </a:p>
          <a:p>
            <a:pPr algn="r"/>
            <a:r>
              <a:rPr lang="cs-CZ" sz="1600" dirty="0" smtClean="0">
                <a:latin typeface="Arial" pitchFamily="34" charset="0"/>
                <a:cs typeface="Arial" pitchFamily="34" charset="0"/>
              </a:rPr>
              <a:t>zdroj: ČEZ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turbíny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Francisova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6563072" cy="4641379"/>
          </a:xfrm>
        </p:spPr>
        <p:txBody>
          <a:bodyPr>
            <a:normAutofit/>
          </a:bodyPr>
          <a:lstStyle/>
          <a:p>
            <a:r>
              <a:rPr lang="cs-CZ" sz="1900" dirty="0" smtClean="0">
                <a:latin typeface="Arial" pitchFamily="34" charset="0"/>
                <a:cs typeface="Arial" pitchFamily="34" charset="0"/>
              </a:rPr>
              <a:t>používá se pro velmi nízké spády od 0,8 m a pro velké průtoky i jako reverzní v přečerpávacích elektrárnách se spádem až do 500 m</a:t>
            </a:r>
          </a:p>
          <a:p>
            <a:r>
              <a:rPr lang="cs-CZ" sz="1900" dirty="0" smtClean="0">
                <a:latin typeface="Arial" pitchFamily="34" charset="0"/>
                <a:cs typeface="Arial" pitchFamily="34" charset="0"/>
              </a:rPr>
              <a:t>lze použít jako reverzibilní stroj (čerpání), v ČR nejrozšířenější typ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47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 – A1B14SEM</a:t>
            </a:r>
          </a:p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Cvičení #1</a:t>
            </a:r>
          </a:p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Katedra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francis-horiz-sucha-sav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30722"/>
            <a:ext cx="3528392" cy="3026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Zástupný symbol pro obsah 3" descr="Francisova turbina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284984"/>
            <a:ext cx="2857500" cy="2686050"/>
          </a:xfrm>
          <a:prstGeom prst="rect">
            <a:avLst/>
          </a:prstGeom>
        </p:spPr>
      </p:pic>
      <p:pic>
        <p:nvPicPr>
          <p:cNvPr id="10" name="Obrázek 9" descr="14_dlouhe_stra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0319" y="0"/>
            <a:ext cx="1913681" cy="2886023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5148064" y="188640"/>
            <a:ext cx="1941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Francisova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turbína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Dlouhé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Stráně</a:t>
            </a:r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ČEZ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Vodní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turbíny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Peltonova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ovnotlaká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turbína s využitím pro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vysoké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spády nad 30 m a pro průtoky od 10 l/s</a:t>
            </a: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yužívá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se ve vysokotlakých (horských) oblastech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48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7" descr="pel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2780928"/>
            <a:ext cx="5370191" cy="320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pelton-princ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284984"/>
            <a:ext cx="16891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pelton-kol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996952"/>
            <a:ext cx="140335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Fotovoltaické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355600" lvl="2" indent="-355600">
              <a:defRPr/>
            </a:pPr>
            <a:r>
              <a:rPr lang="cs-CZ" sz="1700" dirty="0" smtClean="0">
                <a:latin typeface="Arial" pitchFamily="34" charset="0"/>
                <a:cs typeface="Arial" pitchFamily="34" charset="0"/>
              </a:rPr>
              <a:t>druhy elektráren</a:t>
            </a:r>
          </a:p>
          <a:p>
            <a:pPr marL="812800" lvl="3" indent="-355600">
              <a:buFontTx/>
              <a:buChar char="•"/>
              <a:defRPr/>
            </a:pPr>
            <a:r>
              <a:rPr lang="cs-CZ" sz="1500" dirty="0" smtClean="0">
                <a:latin typeface="Arial" pitchFamily="34" charset="0"/>
                <a:cs typeface="Arial" pitchFamily="34" charset="0"/>
              </a:rPr>
              <a:t>statické (nižší účinnost) x </a:t>
            </a:r>
            <a:r>
              <a:rPr lang="cs-CZ" sz="1500" dirty="0" err="1" smtClean="0">
                <a:latin typeface="Arial" pitchFamily="34" charset="0"/>
                <a:cs typeface="Arial" pitchFamily="34" charset="0"/>
              </a:rPr>
              <a:t>trackery</a:t>
            </a:r>
            <a:r>
              <a:rPr lang="cs-CZ" sz="1500" dirty="0" smtClean="0">
                <a:latin typeface="Arial" pitchFamily="34" charset="0"/>
                <a:cs typeface="Arial" pitchFamily="34" charset="0"/>
              </a:rPr>
              <a:t> (natáčení panelu za </a:t>
            </a:r>
          </a:p>
          <a:p>
            <a:pPr marL="812800" lvl="3" indent="-355600">
              <a:buNone/>
              <a:defRPr/>
            </a:pPr>
            <a:r>
              <a:rPr lang="cs-CZ" sz="1500" dirty="0" smtClean="0">
                <a:latin typeface="Arial" pitchFamily="34" charset="0"/>
                <a:cs typeface="Arial" pitchFamily="34" charset="0"/>
              </a:rPr>
              <a:t>       sluncem)</a:t>
            </a:r>
          </a:p>
          <a:p>
            <a:pPr marL="812800" lvl="3" indent="-355600">
              <a:buFontTx/>
              <a:buChar char="•"/>
              <a:defRPr/>
            </a:pPr>
            <a:r>
              <a:rPr lang="cs-CZ" sz="1500" dirty="0" smtClean="0">
                <a:latin typeface="Arial" pitchFamily="34" charset="0"/>
                <a:cs typeface="Arial" pitchFamily="34" charset="0"/>
              </a:rPr>
              <a:t>střešní (efektivní využití ploch) x volné plochy  (zábor</a:t>
            </a:r>
          </a:p>
          <a:p>
            <a:pPr marL="812800" lvl="3" indent="-355600">
              <a:buNone/>
              <a:defRPr/>
            </a:pPr>
            <a:r>
              <a:rPr lang="cs-CZ" sz="1500" dirty="0" smtClean="0">
                <a:latin typeface="Arial" pitchFamily="34" charset="0"/>
                <a:cs typeface="Arial" pitchFamily="34" charset="0"/>
              </a:rPr>
              <a:t>       zemědělské půdy)</a:t>
            </a:r>
          </a:p>
          <a:p>
            <a:pPr marL="355600" lvl="2" indent="-355600">
              <a:buFontTx/>
              <a:buChar char="•"/>
              <a:defRPr/>
            </a:pPr>
            <a:r>
              <a:rPr lang="cs-CZ" sz="1700" dirty="0" smtClean="0">
                <a:latin typeface="Arial" pitchFamily="34" charset="0"/>
                <a:cs typeface="Arial" pitchFamily="34" charset="0"/>
              </a:rPr>
              <a:t>demonstrační systém na střeše FEL (K13113) – 3 kW</a:t>
            </a:r>
          </a:p>
          <a:p>
            <a:pPr marL="355600" lvl="2" indent="-355600">
              <a:buNone/>
              <a:defRPr/>
            </a:pP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49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124744"/>
            <a:ext cx="2124075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84984"/>
            <a:ext cx="360045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ázek 9" descr="profil-chyno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140968"/>
            <a:ext cx="3504952" cy="2623061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611560" y="5733256"/>
            <a:ext cx="4017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FVE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Chýnov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instalace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volné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půdě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[2]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716016" y="5661248"/>
            <a:ext cx="2228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Střešní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instalace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FVE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5940152" y="270892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Natáčecí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panely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tzv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trackery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Fotovoltaické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v ČR</a:t>
            </a:r>
            <a:endParaRPr lang="en-GB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>
                <a:latin typeface="Arial" pitchFamily="34" charset="0"/>
                <a:cs typeface="Arial" pitchFamily="34" charset="0"/>
              </a:rPr>
              <a:t>nevhodné podmínky státní podpory OZE 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povinný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výkup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dirty="0" err="1" smtClean="0">
                <a:latin typeface="Arial" pitchFamily="34" charset="0"/>
                <a:cs typeface="Arial" pitchFamily="34" charset="0"/>
              </a:rPr>
              <a:t>zelený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 bonus) 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→ </a:t>
            </a:r>
            <a:r>
              <a:rPr lang="cs-CZ" sz="1800" i="1" dirty="0" smtClean="0">
                <a:latin typeface="Arial" pitchFamily="34" charset="0"/>
                <a:cs typeface="Arial" pitchFamily="34" charset="0"/>
              </a:rPr>
              <a:t>masivní rozvoj FVE 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cs-CZ" sz="1800" dirty="0" err="1" smtClean="0">
                <a:latin typeface="Arial" pitchFamily="34" charset="0"/>
                <a:cs typeface="Arial" pitchFamily="34" charset="0"/>
              </a:rPr>
              <a:t>instal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cs-CZ" sz="1800" dirty="0" smtClean="0">
                <a:latin typeface="Arial" pitchFamily="34" charset="0"/>
                <a:cs typeface="Arial" pitchFamily="34" charset="0"/>
              </a:rPr>
              <a:t> výkon více než 2 GW), dnes zastavena podpora instalací na zemědělskou půdu, zůstává podpora střešních instalací</a:t>
            </a:r>
          </a:p>
          <a:p>
            <a:pPr>
              <a:buFontTx/>
              <a:buChar char="•"/>
            </a:pPr>
            <a:r>
              <a:rPr lang="cs-CZ" sz="1800" dirty="0" smtClean="0">
                <a:latin typeface="Arial" pitchFamily="34" charset="0"/>
                <a:cs typeface="Arial" pitchFamily="34" charset="0"/>
              </a:rPr>
              <a:t>75 % energie dopadá na naše území v období duben – září, v ČR dopadne na 1 m² vodorovné plochy zhruba 950 – 1340 kWh energie, účinnost panelů max. cca 20 % → pro naše podmínky nejsou perspektivní (pro přijatelný výkon velký zábor plochy)</a:t>
            </a: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50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356992"/>
            <a:ext cx="4286368" cy="280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17032"/>
            <a:ext cx="3809315" cy="237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Větrné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273050"/>
            <a:r>
              <a:rPr lang="en-GB" sz="2000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onshore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 – instalace na pevnině ve větrných oblastech </a:t>
            </a:r>
          </a:p>
          <a:p>
            <a:pPr marL="0" indent="273050"/>
            <a:r>
              <a:rPr lang="en-GB" sz="2000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offshore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“ – instalace větrných parků v moři – přenos </a:t>
            </a:r>
          </a:p>
          <a:p>
            <a:pPr marL="0" indent="273050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yrob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en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é el. energie na pevninu podmořskými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stejnosměr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kabely</a:t>
            </a:r>
          </a:p>
          <a:p>
            <a:pPr marL="0" indent="273050"/>
            <a:r>
              <a:rPr lang="cs-CZ" sz="2000" dirty="0" smtClean="0">
                <a:latin typeface="Arial" pitchFamily="34" charset="0"/>
                <a:cs typeface="Arial" pitchFamily="34" charset="0"/>
              </a:rPr>
              <a:t>nevýhody – rušení (hluk), velmi rychlé změny výroby</a:t>
            </a:r>
          </a:p>
          <a:p>
            <a:pPr marL="0" indent="0"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51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32-vetrne_mlyny_dansko01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2996952"/>
            <a:ext cx="4063876" cy="2713270"/>
          </a:xfrm>
          <a:prstGeom prst="rect">
            <a:avLst/>
          </a:prstGeom>
        </p:spPr>
      </p:pic>
      <p:pic>
        <p:nvPicPr>
          <p:cNvPr id="9" name="Obrázek 8" descr="02_p11004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996952"/>
            <a:ext cx="3672408" cy="2754306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395536" y="5733256"/>
            <a:ext cx="33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Větrné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mlýny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Janov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 ČR [2]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283968" y="5733256"/>
            <a:ext cx="273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Větrný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park v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Dánsku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Větrné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v ČR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>
                <a:latin typeface="Arial" pitchFamily="34" charset="0"/>
                <a:cs typeface="Arial" pitchFamily="34" charset="0"/>
              </a:rPr>
              <a:t>vyšší polohy nad 650 m </a:t>
            </a:r>
            <a:r>
              <a:rPr lang="cs-CZ" sz="2000" dirty="0" err="1" smtClean="0">
                <a:latin typeface="Arial" pitchFamily="34" charset="0"/>
                <a:cs typeface="Arial" pitchFamily="34" charset="0"/>
              </a:rPr>
              <a:t>n.m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cs-CZ" sz="2000" dirty="0" smtClean="0">
                <a:latin typeface="Arial" pitchFamily="34" charset="0"/>
                <a:cs typeface="Arial" pitchFamily="34" charset="0"/>
              </a:rPr>
              <a:t>nelze realizovat VTE v CHKO</a:t>
            </a:r>
            <a:endParaRPr lang="cs-CZ" sz="20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52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VTE_vhodna_uze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37849"/>
            <a:ext cx="5147866" cy="3320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487" y="1196752"/>
            <a:ext cx="4608513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4788024" y="4077072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Instalace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větrných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elektráren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v ČR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Bioplynové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stanice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organické materiály produkují ve fermentačních nádobách bez přístupu vzduchu </a:t>
            </a:r>
            <a:r>
              <a:rPr lang="cs-CZ" sz="2400" i="1" dirty="0" smtClean="0">
                <a:latin typeface="Arial" pitchFamily="34" charset="0"/>
                <a:cs typeface="Arial" pitchFamily="34" charset="0"/>
              </a:rPr>
              <a:t>bioplyn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(vysoký obsah metanu) → spalování v kotlích, výroba elektřiny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palivo – kukuřičná siláž, řepné řízky, ...</a:t>
            </a: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53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 descr="bps-cicov-ma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628800"/>
            <a:ext cx="3976247" cy="2880320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716016" y="465313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Bioplynová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stanice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Číčov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[2]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Spalování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biomasy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výhody: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zdroj energie – není vázán na lokality 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pěstování energetických plodin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likvidace odpadů – zbytek lze využít jako hnojiva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menší negativní dopady na životní prostředí</a:t>
            </a:r>
          </a:p>
          <a:p>
            <a:pPr>
              <a:buFontTx/>
              <a:buChar char="•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nevýhody: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vyšší obsah vody → nižší výhřevnost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vyšší objem paliva → vyšší skladovací prostory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vysoké investiční náklady na výrobu bioplynu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nutnost likvidace popela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logistika přísunu paliva</a:t>
            </a:r>
          </a:p>
          <a:p>
            <a:pPr>
              <a:buFontTx/>
              <a:buChar char="•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situace využití biomasy v ČR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využití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rychlerostoucích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dřevin (habr, olše, … ) </a:t>
            </a:r>
          </a:p>
          <a:p>
            <a:pPr lvl="1">
              <a:buNone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      → lisování do pelet/briket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využití dřevěného odpadního materiálu </a:t>
            </a:r>
          </a:p>
          <a:p>
            <a:pPr lvl="1">
              <a:buNone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     (dřevěné odštěpky a krajinky z pil)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využitelný tříděný odpad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otruby</a:t>
            </a:r>
          </a:p>
          <a:p>
            <a:pPr lvl="1">
              <a:buFontTx/>
              <a:buChar char="–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obilná sláma</a:t>
            </a:r>
          </a:p>
          <a:p>
            <a:pPr lvl="2">
              <a:buFontTx/>
              <a:buChar char="•"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využití v energetice pouze 20 - 30 %</a:t>
            </a: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54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biomas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404664"/>
            <a:ext cx="3370920" cy="2232248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5508104" y="263691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Navážka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biomasy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[2]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 descr="Bioma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7288" y="3533775"/>
            <a:ext cx="417671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Geotermální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elektrárna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160239"/>
          </a:xfrm>
        </p:spPr>
        <p:txBody>
          <a:bodyPr>
            <a:normAutofit fontScale="85000" lnSpcReduction="20000"/>
          </a:bodyPr>
          <a:lstStyle/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využití geotermální energie – ve výměníku předá hornina teplo přivedené vodě → ohřátí vody, roztočení turbíny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hloubka vrtu – v našich podmínkách až 5 000 m, vysoké investiční náklady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výroba tepla: několik projektů – Ústí n. Labem, Praha, Děčín</a:t>
            </a:r>
          </a:p>
          <a:p>
            <a:r>
              <a:rPr lang="cs-CZ" sz="2300" dirty="0" smtClean="0">
                <a:latin typeface="Arial" pitchFamily="34" charset="0"/>
                <a:cs typeface="Arial" pitchFamily="34" charset="0"/>
              </a:rPr>
              <a:t>výroba elektřiny: projekt </a:t>
            </a:r>
            <a:r>
              <a:rPr lang="cs-CZ" sz="2300" dirty="0" err="1" smtClean="0">
                <a:latin typeface="Arial" pitchFamily="34" charset="0"/>
                <a:cs typeface="Arial" pitchFamily="34" charset="0"/>
              </a:rPr>
              <a:t>Litomeřice</a:t>
            </a:r>
            <a:r>
              <a:rPr lang="cs-CZ" sz="2300" dirty="0" smtClean="0">
                <a:latin typeface="Arial" pitchFamily="34" charset="0"/>
                <a:cs typeface="Arial" pitchFamily="34" charset="0"/>
              </a:rPr>
              <a:t> – ve stádiu přípravy, jen pro zajímavost </a:t>
            </a:r>
            <a:r>
              <a:rPr lang="cs-CZ" sz="23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, v ČR nízký potenciál využití</a:t>
            </a:r>
            <a:endParaRPr lang="cs-CZ" sz="23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3635895" cy="295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0" y="6237312"/>
            <a:ext cx="4399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Princip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geotermální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[10]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ek 10" descr="324731289_4dbc2dfd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284984"/>
            <a:ext cx="4572000" cy="2999233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4211960" y="6237312"/>
            <a:ext cx="513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Geotermální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elektrárna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Islandu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 [11]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Předpokládaný rozvoj OZE a decentralizované výroby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obecně – vychází z politiky ochrany klimatu</a:t>
            </a:r>
          </a:p>
          <a:p>
            <a:r>
              <a:rPr lang="cs-CZ" sz="2400" i="1" dirty="0" smtClean="0">
                <a:latin typeface="Arial" pitchFamily="34" charset="0"/>
                <a:cs typeface="Arial" pitchFamily="34" charset="0"/>
              </a:rPr>
              <a:t>FVE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– preferované instalace na střechy a konstrukce budov, útlum instalací na zemědělské půdě</a:t>
            </a:r>
            <a:endParaRPr lang="cs-CZ" sz="24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rozvoj </a:t>
            </a:r>
            <a:r>
              <a:rPr lang="cs-CZ" sz="2400" i="1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mikrokogeneračních</a:t>
            </a:r>
            <a:r>
              <a:rPr lang="cs-CZ" sz="24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jednotek 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– spalování plynu, místní zásobování elektřinou </a:t>
            </a:r>
          </a:p>
          <a:p>
            <a:r>
              <a:rPr lang="cs-CZ" sz="2400" i="1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VtE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– rozvoj větrných parků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rozvoj spalování </a:t>
            </a:r>
            <a:r>
              <a:rPr lang="cs-CZ" sz="24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biomasy a bioplynu</a:t>
            </a:r>
          </a:p>
          <a:p>
            <a:r>
              <a:rPr lang="cs-CZ" sz="24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vodní elektrárny 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– nepředpokládá se rozvoj → hydrologické podmínky omezené</a:t>
            </a:r>
          </a:p>
          <a:p>
            <a:r>
              <a:rPr lang="cs-CZ" sz="24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přečerpávací vodní elektrárny 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– uvažovaná výstavba 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nového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zdroje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(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využití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pro </a:t>
            </a:r>
            <a:r>
              <a:rPr lang="cs-CZ" sz="2400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akumulac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i</a:t>
            </a: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→ </a:t>
            </a:r>
            <a:r>
              <a:rPr lang="cs-CZ" sz="2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připojování výrobních zdrojů </a:t>
            </a:r>
            <a:r>
              <a:rPr lang="cs-CZ" sz="28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na hladině NN</a:t>
            </a:r>
            <a:endParaRPr lang="cs-CZ" sz="2800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56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Energetický</a:t>
            </a:r>
            <a:r>
              <a:rPr lang="en-GB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mix ČR – </a:t>
            </a:r>
            <a:r>
              <a:rPr lang="en-GB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budoucnost</a:t>
            </a:r>
            <a:r>
              <a:rPr lang="en-GB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GB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obecné priority: </a:t>
            </a:r>
          </a:p>
          <a:p>
            <a:pPr lvl="1"/>
            <a:r>
              <a:rPr lang="cs-CZ" sz="2200" dirty="0" smtClean="0">
                <a:latin typeface="Arial" pitchFamily="34" charset="0"/>
                <a:cs typeface="Arial" pitchFamily="34" charset="0"/>
              </a:rPr>
              <a:t>snížení dovozní závislosti, rozvoj OZE útlum uhlí, rozvoj spalování odpadů, plynu a biomasy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200" dirty="0" smtClean="0">
                <a:latin typeface="Arial" pitchFamily="34" charset="0"/>
                <a:cs typeface="Arial" pitchFamily="34" charset="0"/>
              </a:rPr>
              <a:t>(vychází z priorit EU)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predikce –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mírně rostoucí spotřeba elektrické energie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v ČR i ve světě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stárnoucí stávající výrobní zdroje, odstavování uhelných bloků – končící životnost, nedostatečné zásoby hnědého uhlí/ nejisté prolomení těžebních limitů, výrobní bloky nesplňující ekologické limity (emisní omezení, Směrnice 2010/75/EU) – nemusí se vyplatit rekonstrukce, ukončení provozu vybraných zdrojů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dožití Dukovan, zastavený tendr na dostavbu Temelína</a:t>
            </a:r>
          </a:p>
          <a:p>
            <a:pPr>
              <a:buNone/>
            </a:pPr>
            <a:r>
              <a:rPr lang="cs-CZ" sz="2400" dirty="0" smtClean="0">
                <a:latin typeface="Arial" pitchFamily="34" charset="0"/>
                <a:cs typeface="Arial" pitchFamily="34" charset="0"/>
              </a:rPr>
              <a:t>→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nedostatečná výroba již v roce 2035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(2040)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 současné době je soustava ČR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exportní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, v roce 2035-2040 již bude výrazně importní (závislost na dovozu z okolních soustav), pokud nedojde k výstavbě nových výrobních zdrojů</a:t>
            </a: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1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57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Energetický</a:t>
            </a:r>
            <a:r>
              <a:rPr lang="en-GB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mix ČR – </a:t>
            </a:r>
            <a:r>
              <a:rPr lang="en-GB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budoucnost</a:t>
            </a:r>
            <a:r>
              <a:rPr lang="en-GB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GB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>
            <a:normAutofit fontScale="92500"/>
          </a:bodyPr>
          <a:lstStyle/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koncepce vývoje energetiky v ČR (v návaznosti na důležité dokumenty – ASEK,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NAP SG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...)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vychází ze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strategických priorit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(bezpečná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dostatečná dodávka el. energie pro obyvatelstvo, zvýšení dovozní nezávislosti paliv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zachování nezávislosti v dovozu elektřiny) a priorit týkajících se 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ochrany klimatu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(směrnice apod. z EU)</a:t>
            </a: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hlavní směry/úkoly: </a:t>
            </a:r>
          </a:p>
          <a:p>
            <a:pPr lvl="1"/>
            <a:r>
              <a:rPr lang="cs-CZ" sz="2400" dirty="0" smtClean="0">
                <a:latin typeface="Arial" pitchFamily="34" charset="0"/>
                <a:cs typeface="Arial" pitchFamily="34" charset="0"/>
              </a:rPr>
              <a:t>výstavba 2 bloků v ETE a 1 bloku v EDU, prodloužení  životnosti existujících na 60 let s podmínkou udržení bezpečnosti</a:t>
            </a:r>
          </a:p>
          <a:p>
            <a:pPr lvl="1"/>
            <a:r>
              <a:rPr lang="cs-CZ" sz="2400" dirty="0" smtClean="0">
                <a:latin typeface="Arial" pitchFamily="34" charset="0"/>
                <a:cs typeface="Arial" pitchFamily="34" charset="0"/>
              </a:rPr>
              <a:t> utlumení finanční podpory OZE a její selektivita, zastavení provozních podpor, podpora integrace OZE</a:t>
            </a:r>
          </a:p>
          <a:p>
            <a:pPr lvl="1"/>
            <a:r>
              <a:rPr lang="cs-CZ" sz="2400" dirty="0" smtClean="0">
                <a:latin typeface="Arial" pitchFamily="34" charset="0"/>
                <a:cs typeface="Arial" pitchFamily="34" charset="0"/>
              </a:rPr>
              <a:t>podpora akumulace</a:t>
            </a:r>
          </a:p>
          <a:p>
            <a:pPr marL="0" indent="0"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cs-CZ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58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59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95536" y="6093296"/>
            <a:ext cx="3615680" cy="653157"/>
          </a:xfrm>
        </p:spPr>
        <p:txBody>
          <a:bodyPr/>
          <a:lstStyle/>
          <a:p>
            <a:pPr algn="l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Elektrotechnický seminář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– A1B14SEM</a:t>
            </a: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Cvičení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#1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Katedra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elektroenergetiky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Přímá spojovací čára 10"/>
          <p:cNvCxnSpPr/>
          <p:nvPr/>
        </p:nvCxnSpPr>
        <p:spPr>
          <a:xfrm>
            <a:off x="0" y="6093296"/>
            <a:ext cx="84969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395536" y="5589240"/>
            <a:ext cx="0" cy="111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139683" cy="585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ovéPole 10"/>
          <p:cNvSpPr txBox="1"/>
          <p:nvPr/>
        </p:nvSpPr>
        <p:spPr>
          <a:xfrm>
            <a:off x="6948264" y="6165304"/>
            <a:ext cx="138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 [8]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Blackout v USA, 14.8.2003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60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725335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7740352" y="5877272"/>
            <a:ext cx="138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: [8]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Blackout v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Itálii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28.9.2003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61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6237312"/>
            <a:ext cx="8686800" cy="620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Důsledek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nadřazení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obchodu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nad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spolehlivostí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...                      </a:t>
            </a:r>
            <a:r>
              <a:rPr lang="en-GB" sz="1900" dirty="0" err="1" smtClean="0">
                <a:latin typeface="Arial" pitchFamily="34" charset="0"/>
                <a:cs typeface="Arial" pitchFamily="34" charset="0"/>
              </a:rPr>
              <a:t>Zdroj</a:t>
            </a:r>
            <a:r>
              <a:rPr lang="en-GB" sz="1900" dirty="0" smtClean="0">
                <a:latin typeface="Arial" pitchFamily="34" charset="0"/>
                <a:cs typeface="Arial" pitchFamily="34" charset="0"/>
              </a:rPr>
              <a:t>: [8]</a:t>
            </a:r>
            <a:endParaRPr lang="cs-CZ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388424" cy="509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Literatura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zdroje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obrázků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[1] 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Odkazy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stránky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Skupiny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ČEZ </a:t>
            </a:r>
          </a:p>
          <a:p>
            <a:pPr>
              <a:buNone/>
            </a:pP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Jak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funguje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uhelná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elektrárna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2"/>
              </a:rPr>
              <a:t>http://www.cez.cz/cs/vyroba-elektriny/uhelne-elektrarny/flash-model-jak-funguje-uhelna-elektrarna.html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Jak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funguje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paroplynová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elektrárna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- http://www.cez.cz/cs/vyroba-elektriny/paroplynove-elektrarny/jak-funguje-paroplynova-elektrarna.html </a:t>
            </a:r>
          </a:p>
          <a:p>
            <a:pPr>
              <a:buNone/>
            </a:pP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Jaderné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v ČR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http://www.cez.cz/cs/vyroba-elektriny/jaderna-energetika/je-v-cr.html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[2]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Energetický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regulační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úřad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200" dirty="0" smtClean="0">
                <a:latin typeface="Arial" pitchFamily="34" charset="0"/>
                <a:cs typeface="Arial" pitchFamily="34" charset="0"/>
                <a:hlinkClick r:id="rId3"/>
              </a:rPr>
              <a:t>http://www.</a:t>
            </a:r>
            <a:r>
              <a:rPr lang="cs-CZ" sz="2200" dirty="0" err="1" smtClean="0">
                <a:latin typeface="Arial" pitchFamily="34" charset="0"/>
                <a:cs typeface="Arial" pitchFamily="34" charset="0"/>
                <a:hlinkClick r:id="rId3"/>
              </a:rPr>
              <a:t>eru.cz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[3]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Provozovatel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české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přenosové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ČEPS,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a.s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4"/>
              </a:rPr>
              <a:t>www.ceps.cz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[4]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Materiály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z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předmětu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přístupné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5"/>
              </a:rPr>
              <a:t>www.powerwiki.cz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[5]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Centrální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decentralizovaná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výroba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6"/>
              </a:rPr>
              <a:t>www.energomag.cz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[6]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Kaplanova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turbína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- cs.wikipedia.org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z="150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62</a:t>
            </a:fld>
            <a:endParaRPr lang="en-GB" sz="15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Katedra</a:t>
            </a:r>
            <a:r>
              <a:rPr lang="en-GB" dirty="0" smtClean="0"/>
              <a:t> </a:t>
            </a:r>
            <a:r>
              <a:rPr lang="en-GB" dirty="0" err="1" smtClean="0"/>
              <a:t>elektroenergetiky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Literatura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zdroje</a:t>
            </a:r>
            <a:r>
              <a:rPr lang="en-GB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4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obrázků</a:t>
            </a:r>
            <a:endParaRPr lang="en-GB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[7] 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Vitruální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prohlídky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elektrárny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Skupiny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 ČEZ 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  <a:hlinkClick r:id="rId2"/>
              </a:rPr>
              <a:t>http://virtualniprohlidky.cez.cz/cez-virtualni-prohlidky/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[8]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Portužák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, R. –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přednášky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k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rekvalifikačnímu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kurzu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„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Pracovník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liberalizované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energetiky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“, AEM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[9] The Decentralized Energy Transition in Germany -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3"/>
              </a:rPr>
              <a:t>http://www.kanada.diplo.de/Vertretung/kanada/en/newsletter/Toronto/2012/dezember/osea-webinar.html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[10]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Princip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geotermální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elektrárny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  <a:hlinkClick r:id="rId4"/>
              </a:rPr>
              <a:t>www.worldofenergy.com.au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[11]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He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llisheidi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Geothermal Power Plant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5"/>
              </a:rPr>
              <a:t>https://www.flickr.com/photos/arnitr/324731289/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[12] ERÚ -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Roční zpráva o provozu ES ČR 2014</a:t>
            </a:r>
          </a:p>
          <a:p>
            <a:pPr>
              <a:buNone/>
            </a:pPr>
            <a:endParaRPr lang="en-GB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z="150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63</a:t>
            </a:fld>
            <a:endParaRPr lang="en-GB" sz="15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Katedra elektroenergetiky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l"/>
            <a:r>
              <a:rPr lang="cs-CZ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Literatura, zdroje obrázků</a:t>
            </a:r>
            <a:endParaRPr lang="cs-CZ" sz="4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[1] Siemens Energy Storage http://www.allforpower.cz/UserFiles/files/2011/siemens.pdf</a:t>
            </a: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[2]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Modelování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regulačních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schopností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elektrizačních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sítí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pomocí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rotujících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setrvačných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hmot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Dvorský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, E., KEE, FEL, ZČU v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PLzni</a:t>
            </a:r>
            <a:endParaRPr lang="cs-CZ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[3]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Elektrizační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2"/>
              </a:rPr>
              <a:t>http://www.energyweb.cz/web/index.php?display_page=2&amp;subitem=1&amp;ee_chapter=5.3.2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[4]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Provozovatel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české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přenosové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soustavy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ČEPS,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a.s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3"/>
              </a:rPr>
              <a:t>www.ceps.cz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[5]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Materiály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z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předmětu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Elektroenergetika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přístupné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4"/>
              </a:rPr>
              <a:t>www.powerwiki.cz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[6] SOLANDIA INVEST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s.r.o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en-GB" sz="2200" dirty="0" smtClean="0">
                <a:latin typeface="Arial" pitchFamily="34" charset="0"/>
                <a:cs typeface="Arial" pitchFamily="34" charset="0"/>
                <a:hlinkClick r:id="rId5"/>
              </a:rPr>
              <a:t>www.solandia.cz</a:t>
            </a:r>
            <a:endParaRPr lang="en-GB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GB" sz="2200" dirty="0" smtClean="0">
                <a:latin typeface="Arial" pitchFamily="34" charset="0"/>
                <a:cs typeface="Arial" pitchFamily="34" charset="0"/>
              </a:rPr>
              <a:t>[7]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Materiály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z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rekvalifikačního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kurzu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Pracovník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v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liberalizované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latin typeface="Arial" pitchFamily="34" charset="0"/>
                <a:cs typeface="Arial" pitchFamily="34" charset="0"/>
              </a:rPr>
              <a:t>energetice</a:t>
            </a:r>
            <a:r>
              <a:rPr lang="en-GB" sz="2200" dirty="0" smtClean="0">
                <a:latin typeface="Arial" pitchFamily="34" charset="0"/>
                <a:cs typeface="Arial" pitchFamily="34" charset="0"/>
              </a:rPr>
              <a:t>, AEM 2014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8D20-9905-4EF6-8F1E-655A426CB557}" type="slidenum">
              <a:rPr lang="en-GB" sz="150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64</a:t>
            </a:fld>
            <a:endParaRPr lang="en-GB" sz="15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err="1" smtClean="0"/>
              <a:t>Katedra</a:t>
            </a:r>
            <a:r>
              <a:rPr lang="en-GB" dirty="0" smtClean="0"/>
              <a:t> </a:t>
            </a:r>
            <a:r>
              <a:rPr lang="en-GB" dirty="0" err="1" smtClean="0"/>
              <a:t>elektroenergetiky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4347</TotalTime>
  <Words>4327</Words>
  <Application>Microsoft Office PowerPoint</Application>
  <PresentationFormat>Předvádění na obrazovce (4:3)</PresentationFormat>
  <Paragraphs>789</Paragraphs>
  <Slides>64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64</vt:i4>
      </vt:variant>
    </vt:vector>
  </HeadingPairs>
  <TitlesOfParts>
    <vt:vector size="65" baseType="lpstr">
      <vt:lpstr>Motiv sady Office</vt:lpstr>
      <vt:lpstr>A1B14SEM – Elektrotechnický seminář</vt:lpstr>
      <vt:lpstr>Elektrotechnický seminář</vt:lpstr>
      <vt:lpstr>Harmonogram cvičení </vt:lpstr>
      <vt:lpstr>Katedra elektroenergetiky</vt:lpstr>
      <vt:lpstr>Katedra elektroenergetiky</vt:lpstr>
      <vt:lpstr>Elektroenergetika </vt:lpstr>
      <vt:lpstr>Elektroenergetika </vt:lpstr>
      <vt:lpstr>Elektroenergetika </vt:lpstr>
      <vt:lpstr>Elektroenergetika Historie ve zkratce </vt:lpstr>
      <vt:lpstr>Elektřina a její specifika</vt:lpstr>
      <vt:lpstr>Elektřina a její specifika</vt:lpstr>
      <vt:lpstr>Elektřina a její specifika</vt:lpstr>
      <vt:lpstr>Elektřina a její specifika</vt:lpstr>
      <vt:lpstr>Elektřina a její specifika</vt:lpstr>
      <vt:lpstr>Elektřina a její specifika</vt:lpstr>
      <vt:lpstr>Elektrizační soustava</vt:lpstr>
      <vt:lpstr>Elektrizační soustava   Základní cíle</vt:lpstr>
      <vt:lpstr>Výroba el. energie   = přeměna el. enrgie z primárních zdrojů</vt:lpstr>
      <vt:lpstr>Primární zdroje</vt:lpstr>
      <vt:lpstr>Dělení zdrojů elektrické energie</vt:lpstr>
      <vt:lpstr>Dělení zdrojů elektrické energie</vt:lpstr>
      <vt:lpstr>Dělení výroben elektrické energie</vt:lpstr>
      <vt:lpstr>Denní diagram zatížení (DDZ) v ČR</vt:lpstr>
      <vt:lpstr>Denní diagram zatížení </vt:lpstr>
      <vt:lpstr>Roční diagram zatížení v ČR</vt:lpstr>
      <vt:lpstr>Výroba elektřiny v ČR</vt:lpstr>
      <vt:lpstr>Spotřeba elektřiny v ČR</vt:lpstr>
      <vt:lpstr>Energetický mix v ČR</vt:lpstr>
      <vt:lpstr>Centralizovaná x decentralizovaná výroba</vt:lpstr>
      <vt:lpstr>Centralizovaná x decentralizovaná výroba</vt:lpstr>
      <vt:lpstr>Centralizovaná x decentralizovaná výroba</vt:lpstr>
      <vt:lpstr>Centralizovaná x decentralizovaná výroba</vt:lpstr>
      <vt:lpstr>Uhelné elektrárny   Hnědé uhlí (lignit), černé uhlí</vt:lpstr>
      <vt:lpstr>Uhelné elektrárny  </vt:lpstr>
      <vt:lpstr>Uhelné elektrárny  </vt:lpstr>
      <vt:lpstr>Jaderné elektrárny</vt:lpstr>
      <vt:lpstr>Jaderné elektrárny</vt:lpstr>
      <vt:lpstr>Plynové elektrárny</vt:lpstr>
      <vt:lpstr>Paroplynové elektrárny</vt:lpstr>
      <vt:lpstr>Obnovitelné zdroje  elektřiny</vt:lpstr>
      <vt:lpstr>Obnovitelné zdroje v ČR</vt:lpstr>
      <vt:lpstr>Vodní elektrárny   Dělení</vt:lpstr>
      <vt:lpstr>Vodní elektrárny</vt:lpstr>
      <vt:lpstr>Vodní elektrárny   Akumulační a průtočné</vt:lpstr>
      <vt:lpstr>Vodní elektrárny   Přečerpávají</vt:lpstr>
      <vt:lpstr>Vodní turbíny Kaplanova</vt:lpstr>
      <vt:lpstr>Vodní turbíny Francisova</vt:lpstr>
      <vt:lpstr>Vodní turbíny Peltonova</vt:lpstr>
      <vt:lpstr>Fotovoltaické elektrárny</vt:lpstr>
      <vt:lpstr>Fotovoltaické elektrárny v ČR</vt:lpstr>
      <vt:lpstr>Větrné elektrárny</vt:lpstr>
      <vt:lpstr>Větrné elektrárny v ČR</vt:lpstr>
      <vt:lpstr>Bioplynové stanice</vt:lpstr>
      <vt:lpstr>Spalování biomasy</vt:lpstr>
      <vt:lpstr>Geotermální elektrárna</vt:lpstr>
      <vt:lpstr>Předpokládaný rozvoj OZE a decentralizované výroby</vt:lpstr>
      <vt:lpstr>Energetický mix ČR – budoucnost?</vt:lpstr>
      <vt:lpstr>Energetický mix ČR – budoucnost?</vt:lpstr>
      <vt:lpstr>Prezentace aplikace PowerPoint</vt:lpstr>
      <vt:lpstr>Blackout v USA, 14.8.2003</vt:lpstr>
      <vt:lpstr>Blackout v Itálii, 28.9.2003</vt:lpstr>
      <vt:lpstr>Literatura, zdroje obrázků</vt:lpstr>
      <vt:lpstr>Literatura, zdroje obrázků</vt:lpstr>
      <vt:lpstr>Literatura, zdroje obrázků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Elen</dc:creator>
  <cp:lastModifiedBy>Lukáš</cp:lastModifiedBy>
  <cp:revision>351</cp:revision>
  <dcterms:created xsi:type="dcterms:W3CDTF">2014-09-16T18:07:38Z</dcterms:created>
  <dcterms:modified xsi:type="dcterms:W3CDTF">2015-10-04T21:21:12Z</dcterms:modified>
</cp:coreProperties>
</file>