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0"/>
  </p:notesMasterIdLst>
  <p:sldIdLst>
    <p:sldId id="256" r:id="rId2"/>
    <p:sldId id="282" r:id="rId3"/>
    <p:sldId id="269" r:id="rId4"/>
    <p:sldId id="287" r:id="rId5"/>
    <p:sldId id="280" r:id="rId6"/>
    <p:sldId id="279" r:id="rId7"/>
    <p:sldId id="28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02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0FB55-28F8-492B-8FCA-165C40CD2D6B}" type="datetimeFigureOut">
              <a:rPr lang="en-GB" smtClean="0"/>
              <a:pPr/>
              <a:t>16/10/2015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B14A7-C60A-44CD-9457-1C995991068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DAD-CCC3-45AF-94EC-C57B3DD2DF1A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01D-F62E-426B-9A37-6CB2F095F13F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21981-7C86-48EE-ABCC-BE3B438EB759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49660-CE26-4ECB-A273-979BB1FD6A45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CB13-8F14-43E0-A98B-4B3022B80C3B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16C-8769-461A-8846-D6F6994244A7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BF8-FC0D-40A6-AAD2-A772AD550680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5B36-E7F5-4F8C-A7E8-3A2A6825CE80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B9C2-1046-407A-95F7-28A589BAAE5E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4472-6B01-4E7F-B474-D1F490E04D7E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928D-6C71-48B0-BD90-996D78A12133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BA6FE-484F-48A8-BEE5-DDA299D4BDC6}" type="datetime1">
              <a:rPr lang="en-GB" smtClean="0"/>
              <a:pPr/>
              <a:t>16/10/2015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ps.cz/" TargetMode="External"/><Relationship Id="rId2" Type="http://schemas.openxmlformats.org/officeDocument/2006/relationships/hyperlink" Target="http://www.energyweb.cz/web/index.php?display_page=2&amp;subitem=1&amp;ee_chapter=5.3.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olandia.cz/" TargetMode="External"/><Relationship Id="rId4" Type="http://schemas.openxmlformats.org/officeDocument/2006/relationships/hyperlink" Target="http://www.powerwiki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15616" y="1124744"/>
            <a:ext cx="7342584" cy="2880319"/>
          </a:xfrm>
        </p:spPr>
        <p:txBody>
          <a:bodyPr>
            <a:normAutofit/>
          </a:bodyPr>
          <a:lstStyle/>
          <a:p>
            <a:pPr algn="l"/>
            <a:r>
              <a:rPr lang="en-GB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A1B14SEM – </a:t>
            </a:r>
            <a:r>
              <a:rPr lang="cs-CZ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Elektrotechnický seminář</a:t>
            </a:r>
            <a:endParaRPr lang="cs-CZ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43608" y="5013176"/>
            <a:ext cx="6688832" cy="1296144"/>
          </a:xfrm>
        </p:spPr>
        <p:txBody>
          <a:bodyPr>
            <a:normAutofit/>
          </a:bodyPr>
          <a:lstStyle/>
          <a:p>
            <a:pPr algn="l"/>
            <a:r>
              <a:rPr lang="cs-CZ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Lucie Vanišová</a:t>
            </a:r>
          </a:p>
          <a:p>
            <a:pPr algn="l"/>
            <a:r>
              <a:rPr lang="cs-CZ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vanisluc</a:t>
            </a:r>
            <a:r>
              <a:rPr lang="cs-CZ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@</a:t>
            </a:r>
            <a:r>
              <a:rPr lang="cs-CZ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fel.cvut.cz</a:t>
            </a:r>
            <a:r>
              <a:rPr lang="cs-CZ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B3-357</a:t>
            </a:r>
          </a:p>
          <a:p>
            <a:pPr algn="l"/>
            <a:r>
              <a:rPr lang="cs-CZ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Katedra </a:t>
            </a:r>
            <a:r>
              <a:rPr lang="cs-CZ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elektroenergetiky</a:t>
            </a:r>
            <a:endParaRPr lang="cs-CZ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115616" y="3140968"/>
            <a:ext cx="48965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dirty="0" smtClean="0">
                <a:latin typeface="Arial" pitchFamily="34" charset="0"/>
                <a:cs typeface="Arial" pitchFamily="34" charset="0"/>
              </a:rPr>
            </a:br>
            <a:endParaRPr lang="en-GB" sz="2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Přímá spojovací čára 6"/>
          <p:cNvCxnSpPr/>
          <p:nvPr/>
        </p:nvCxnSpPr>
        <p:spPr>
          <a:xfrm>
            <a:off x="899592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23528" y="4797152"/>
            <a:ext cx="82809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1187624" y="4005064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 smtClean="0">
                <a:latin typeface="Arial" pitchFamily="34" charset="0"/>
                <a:cs typeface="Arial" pitchFamily="34" charset="0"/>
              </a:rPr>
              <a:t>Akumulace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3600" dirty="0" smtClean="0">
                <a:latin typeface="Arial" pitchFamily="34" charset="0"/>
                <a:cs typeface="Arial" pitchFamily="34" charset="0"/>
              </a:rPr>
              <a:t>el</a:t>
            </a:r>
            <a:r>
              <a:rPr lang="cs-CZ" sz="3600" dirty="0" smtClean="0">
                <a:latin typeface="Arial" pitchFamily="34" charset="0"/>
                <a:cs typeface="Arial" pitchFamily="34" charset="0"/>
              </a:rPr>
              <a:t>. energie</a:t>
            </a:r>
            <a:endParaRPr lang="cs-CZ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Akumulace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el.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energie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2520280"/>
          </a:xfrm>
        </p:spPr>
        <p:txBody>
          <a:bodyPr>
            <a:normAutofit fontScale="55000" lnSpcReduction="20000"/>
          </a:bodyPr>
          <a:lstStyle/>
          <a:p>
            <a:r>
              <a:rPr lang="cs-CZ" sz="3600" dirty="0" smtClean="0">
                <a:latin typeface="Arial" pitchFamily="34" charset="0"/>
                <a:cs typeface="Arial" pitchFamily="34" charset="0"/>
              </a:rPr>
              <a:t>z principu </a:t>
            </a:r>
            <a:r>
              <a:rPr lang="cs-CZ" sz="3600" b="1" dirty="0" smtClean="0">
                <a:latin typeface="Arial" pitchFamily="34" charset="0"/>
                <a:cs typeface="Arial" pitchFamily="34" charset="0"/>
              </a:rPr>
              <a:t>obtížná</a:t>
            </a:r>
            <a:r>
              <a:rPr lang="cs-CZ" sz="3600" dirty="0" smtClean="0">
                <a:latin typeface="Arial" pitchFamily="34" charset="0"/>
                <a:cs typeface="Arial" pitchFamily="34" charset="0"/>
              </a:rPr>
              <a:t> (nízká účinnost procesu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cs-CZ" sz="3600" dirty="0" smtClean="0">
                <a:latin typeface="Arial" pitchFamily="34" charset="0"/>
                <a:cs typeface="Arial" pitchFamily="34" charset="0"/>
              </a:rPr>
              <a:t>nemožnost akumulace ve větším měřítku)</a:t>
            </a:r>
          </a:p>
          <a:p>
            <a:r>
              <a:rPr lang="cs-CZ" sz="3600" dirty="0" smtClean="0">
                <a:latin typeface="Arial" pitchFamily="34" charset="0"/>
                <a:cs typeface="Arial" pitchFamily="34" charset="0"/>
              </a:rPr>
              <a:t>důležitá </a:t>
            </a:r>
            <a:r>
              <a:rPr lang="cs-CZ" sz="3600" b="1" dirty="0" smtClean="0">
                <a:latin typeface="Arial" pitchFamily="34" charset="0"/>
                <a:cs typeface="Arial" pitchFamily="34" charset="0"/>
              </a:rPr>
              <a:t>pro integraci intermitentních obnovitelných zdrojů</a:t>
            </a:r>
            <a:r>
              <a:rPr lang="cs-CZ" sz="3600" dirty="0" smtClean="0">
                <a:latin typeface="Arial" pitchFamily="34" charset="0"/>
                <a:cs typeface="Arial" pitchFamily="34" charset="0"/>
              </a:rPr>
              <a:t> do elektrizační soustavy – vyrovnávání výkonové bilance – ukládání energie v době přebytku (když fouká vítr a slunce svítí) a dodávka energie z akumulátorů ve špičkách</a:t>
            </a:r>
          </a:p>
          <a:p>
            <a:r>
              <a:rPr lang="cs-CZ" sz="3600" dirty="0" smtClean="0">
                <a:latin typeface="Arial" pitchFamily="34" charset="0"/>
                <a:cs typeface="Arial" pitchFamily="34" charset="0"/>
              </a:rPr>
              <a:t>rozsáhlé akumulační systémy </a:t>
            </a:r>
            <a:r>
              <a:rPr lang="cs-CZ" sz="3600" b="1" dirty="0" smtClean="0">
                <a:latin typeface="Arial" pitchFamily="34" charset="0"/>
                <a:cs typeface="Arial" pitchFamily="34" charset="0"/>
              </a:rPr>
              <a:t>nákladné</a:t>
            </a:r>
            <a:r>
              <a:rPr lang="cs-CZ" sz="3600" dirty="0" smtClean="0">
                <a:latin typeface="Arial" pitchFamily="34" charset="0"/>
                <a:cs typeface="Arial" pitchFamily="34" charset="0"/>
              </a:rPr>
              <a:t> (rozšířená akumulace do přečerpávacích vodních elektráren, ostatní způsoby se zatím vyskytují vzácně)</a:t>
            </a: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977680"/>
            <a:ext cx="552061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6"/>
          <p:cNvSpPr txBox="1"/>
          <p:nvPr/>
        </p:nvSpPr>
        <p:spPr>
          <a:xfrm>
            <a:off x="6444208" y="6550223"/>
            <a:ext cx="1808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: Siemens</a:t>
            </a:r>
            <a:endParaRPr lang="cs-CZ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Druhy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akumulace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el.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energie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3095"/>
          </a:xfrm>
        </p:spPr>
        <p:txBody>
          <a:bodyPr>
            <a:normAutofit fontScale="85000" lnSpcReduction="2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obecně technologické a ekonomické problémy – nízká životnost zařízení, vysoká pořizovací cena apod.</a:t>
            </a: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přečerpávací vodní elektrárny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– reálné a osvědčené řešení, další řešení ve fázi výzkumu nebo pilotních projektů – bateriové parky, rotující setrvačníky, ...</a:t>
            </a: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přímá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– pro velké výkony obecně neperspektivní</a:t>
            </a:r>
          </a:p>
          <a:p>
            <a:pPr lvl="1"/>
            <a:r>
              <a:rPr lang="cs-CZ" sz="2000" i="1" dirty="0" smtClean="0">
                <a:latin typeface="Arial" pitchFamily="34" charset="0"/>
                <a:cs typeface="Arial" pitchFamily="34" charset="0"/>
              </a:rPr>
              <a:t>cívky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- elektromagnetické pole kolem supravodivých vodičů, v praxi nepoužívané</a:t>
            </a:r>
          </a:p>
          <a:p>
            <a:pPr lvl="1"/>
            <a:r>
              <a:rPr lang="cs-CZ" sz="2000" i="1" dirty="0" smtClean="0">
                <a:latin typeface="Arial" pitchFamily="34" charset="0"/>
                <a:cs typeface="Arial" pitchFamily="34" charset="0"/>
              </a:rPr>
              <a:t>kondenzátory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superkapacitory</a:t>
            </a:r>
            <a:endParaRPr lang="cs-CZ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nepřímá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– pro velké výkony lze teoreticky využívat</a:t>
            </a:r>
          </a:p>
          <a:p>
            <a:pPr lvl="1"/>
            <a:r>
              <a:rPr lang="cs-CZ" sz="2000" i="1" dirty="0" smtClean="0">
                <a:latin typeface="Arial" pitchFamily="34" charset="0"/>
                <a:cs typeface="Arial" pitchFamily="34" charset="0"/>
              </a:rPr>
              <a:t>přečerpávací vodní elektrárny, akumulační vodní elektrárny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– potenciální energie vody</a:t>
            </a:r>
          </a:p>
          <a:p>
            <a:pPr lvl="1"/>
            <a:r>
              <a:rPr lang="cs-CZ" sz="2000" i="1" dirty="0" smtClean="0">
                <a:latin typeface="Arial" pitchFamily="34" charset="0"/>
                <a:cs typeface="Arial" pitchFamily="34" charset="0"/>
              </a:rPr>
              <a:t>setrvačníky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– akumulace energie v rotujících setrvačných hmotách</a:t>
            </a:r>
          </a:p>
          <a:p>
            <a:pPr lvl="1"/>
            <a:r>
              <a:rPr lang="cs-CZ" sz="2000" i="1" dirty="0" smtClean="0">
                <a:latin typeface="Arial" pitchFamily="34" charset="0"/>
                <a:cs typeface="Arial" pitchFamily="34" charset="0"/>
              </a:rPr>
              <a:t>akumulátory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– elektrochemická přeměna</a:t>
            </a:r>
          </a:p>
          <a:p>
            <a:pPr lvl="1"/>
            <a:r>
              <a:rPr lang="cs-CZ" sz="2000" i="1" dirty="0" smtClean="0">
                <a:latin typeface="Arial" pitchFamily="34" charset="0"/>
                <a:cs typeface="Arial" pitchFamily="34" charset="0"/>
              </a:rPr>
              <a:t>CAES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– stlačování vzduchu/plynu kompresorem do podzemních zásobníků </a:t>
            </a:r>
          </a:p>
          <a:p>
            <a:pPr lvl="1"/>
            <a:r>
              <a:rPr lang="cs-CZ" sz="2000" i="1" dirty="0" smtClean="0">
                <a:latin typeface="Arial" pitchFamily="34" charset="0"/>
                <a:cs typeface="Arial" pitchFamily="34" charset="0"/>
              </a:rPr>
              <a:t>vodík </a:t>
            </a:r>
            <a:endParaRPr lang="cs-CZ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6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Akumulace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energie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porovnání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technologií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z="16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4</a:t>
            </a:fld>
            <a:endParaRPr lang="en-GB" sz="1600" b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0435"/>
            <a:ext cx="6408712" cy="4800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ovéPole 5"/>
          <p:cNvSpPr txBox="1"/>
          <p:nvPr/>
        </p:nvSpPr>
        <p:spPr>
          <a:xfrm>
            <a:off x="6660232" y="1772816"/>
            <a:ext cx="24837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i="1" dirty="0" err="1" smtClean="0">
                <a:latin typeface="Arial" pitchFamily="34" charset="0"/>
                <a:cs typeface="Arial" pitchFamily="34" charset="0"/>
              </a:rPr>
              <a:t>Fly</a:t>
            </a:r>
            <a:r>
              <a:rPr lang="cs-CZ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i="1" dirty="0" err="1" smtClean="0">
                <a:latin typeface="Arial" pitchFamily="34" charset="0"/>
                <a:cs typeface="Arial" pitchFamily="34" charset="0"/>
              </a:rPr>
              <a:t>wheels</a:t>
            </a:r>
            <a:r>
              <a:rPr lang="cs-CZ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– </a:t>
            </a:r>
          </a:p>
          <a:p>
            <a:r>
              <a:rPr lang="cs-CZ" dirty="0" smtClean="0">
                <a:latin typeface="Arial" pitchFamily="34" charset="0"/>
                <a:cs typeface="Arial" pitchFamily="34" charset="0"/>
              </a:rPr>
              <a:t>setrvačníky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i="1" dirty="0" err="1" smtClean="0">
                <a:latin typeface="Arial" pitchFamily="34" charset="0"/>
                <a:cs typeface="Arial" pitchFamily="34" charset="0"/>
              </a:rPr>
              <a:t>Pumped</a:t>
            </a:r>
            <a:r>
              <a:rPr lang="cs-CZ" i="1" dirty="0" smtClean="0">
                <a:latin typeface="Arial" pitchFamily="34" charset="0"/>
                <a:cs typeface="Arial" pitchFamily="34" charset="0"/>
              </a:rPr>
              <a:t> Hydro 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– </a:t>
            </a:r>
          </a:p>
          <a:p>
            <a:r>
              <a:rPr lang="cs-CZ" dirty="0" smtClean="0">
                <a:latin typeface="Arial" pitchFamily="34" charset="0"/>
                <a:cs typeface="Arial" pitchFamily="34" charset="0"/>
              </a:rPr>
              <a:t>přečerpávací vodní </a:t>
            </a:r>
          </a:p>
          <a:p>
            <a:r>
              <a:rPr lang="cs-CZ" dirty="0" smtClean="0">
                <a:latin typeface="Arial" pitchFamily="34" charset="0"/>
                <a:cs typeface="Arial" pitchFamily="34" charset="0"/>
              </a:rPr>
              <a:t>elektrárny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i="1" dirty="0" smtClean="0">
                <a:latin typeface="Arial" pitchFamily="34" charset="0"/>
                <a:cs typeface="Arial" pitchFamily="34" charset="0"/>
              </a:rPr>
              <a:t>CAES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 – stlačování</a:t>
            </a:r>
          </a:p>
          <a:p>
            <a:r>
              <a:rPr lang="cs-CZ" dirty="0" smtClean="0">
                <a:latin typeface="Arial" pitchFamily="34" charset="0"/>
                <a:cs typeface="Arial" pitchFamily="34" charset="0"/>
              </a:rPr>
              <a:t>vzduchu/plynu</a:t>
            </a:r>
          </a:p>
          <a:p>
            <a:r>
              <a:rPr lang="cs-CZ" dirty="0" smtClean="0">
                <a:latin typeface="Arial" pitchFamily="34" charset="0"/>
                <a:cs typeface="Arial" pitchFamily="34" charset="0"/>
              </a:rPr>
              <a:t>kompresorem do</a:t>
            </a:r>
          </a:p>
          <a:p>
            <a:r>
              <a:rPr lang="cs-CZ" dirty="0" smtClean="0">
                <a:latin typeface="Arial" pitchFamily="34" charset="0"/>
                <a:cs typeface="Arial" pitchFamily="34" charset="0"/>
              </a:rPr>
              <a:t>podzemních</a:t>
            </a:r>
          </a:p>
          <a:p>
            <a:r>
              <a:rPr lang="cs-CZ" dirty="0" smtClean="0">
                <a:latin typeface="Arial" pitchFamily="34" charset="0"/>
                <a:cs typeface="Arial" pitchFamily="34" charset="0"/>
              </a:rPr>
              <a:t>zásobníků 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i="1" dirty="0" smtClean="0">
                <a:latin typeface="Arial" pitchFamily="34" charset="0"/>
                <a:cs typeface="Arial" pitchFamily="34" charset="0"/>
              </a:rPr>
              <a:t>Super </a:t>
            </a:r>
            <a:r>
              <a:rPr lang="cs-CZ" i="1" dirty="0" err="1" smtClean="0">
                <a:latin typeface="Arial" pitchFamily="34" charset="0"/>
                <a:cs typeface="Arial" pitchFamily="34" charset="0"/>
              </a:rPr>
              <a:t>Capacitors</a:t>
            </a:r>
            <a:r>
              <a:rPr lang="cs-CZ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– </a:t>
            </a:r>
          </a:p>
          <a:p>
            <a:r>
              <a:rPr lang="cs-CZ" dirty="0" err="1" smtClean="0">
                <a:latin typeface="Arial" pitchFamily="34" charset="0"/>
                <a:cs typeface="Arial" pitchFamily="34" charset="0"/>
              </a:rPr>
              <a:t>superkondenzátory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6660232" y="6237312"/>
            <a:ext cx="889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: [7]</a:t>
            </a:r>
            <a:endParaRPr lang="cs-CZ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cs-CZ" sz="4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Přečerpávací vodní elektrárny</a:t>
            </a:r>
            <a:endParaRPr lang="cs-CZ" sz="42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268760"/>
            <a:ext cx="8075240" cy="4896544"/>
          </a:xfrm>
        </p:spPr>
        <p:txBody>
          <a:bodyPr>
            <a:normAutofit/>
          </a:bodyPr>
          <a:lstStyle/>
          <a:p>
            <a:r>
              <a:rPr lang="cs-CZ" sz="2100" dirty="0" smtClean="0">
                <a:latin typeface="Arial" pitchFamily="34" charset="0"/>
                <a:cs typeface="Arial" pitchFamily="34" charset="0"/>
              </a:rPr>
              <a:t>rozšířený způsob akumulace velkých výkonů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možno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skladovat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el.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energii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po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neomezenou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dobu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dodávat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do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sítě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poměrně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dlouhou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dobu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hodiny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)</a:t>
            </a:r>
            <a:endParaRPr lang="cs-CZ" sz="21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100" dirty="0" smtClean="0">
                <a:latin typeface="Arial" pitchFamily="34" charset="0"/>
                <a:cs typeface="Arial" pitchFamily="34" charset="0"/>
              </a:rPr>
              <a:t>akumulace elektrické energie do </a:t>
            </a:r>
            <a:r>
              <a:rPr lang="cs-CZ" sz="2100" i="1" dirty="0" smtClean="0">
                <a:latin typeface="Arial" pitchFamily="34" charset="0"/>
                <a:cs typeface="Arial" pitchFamily="34" charset="0"/>
              </a:rPr>
              <a:t>potenciální energie vody </a:t>
            </a:r>
            <a:r>
              <a:rPr lang="cs-CZ" sz="2100" dirty="0" smtClean="0">
                <a:latin typeface="Arial" pitchFamily="34" charset="0"/>
                <a:cs typeface="Arial" pitchFamily="34" charset="0"/>
              </a:rPr>
              <a:t>(v horní nádrži)</a:t>
            </a:r>
          </a:p>
          <a:p>
            <a:r>
              <a:rPr lang="cs-CZ" sz="2100" dirty="0" smtClean="0">
                <a:latin typeface="Arial" pitchFamily="34" charset="0"/>
                <a:cs typeface="Arial" pitchFamily="34" charset="0"/>
              </a:rPr>
              <a:t>princip: v době přebytku se čerpá voda reverzibilní turbínou ze spodní do horní nádrže,</a:t>
            </a:r>
            <a:endParaRPr lang="en-GB" sz="21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100" dirty="0" smtClean="0">
                <a:latin typeface="Arial" pitchFamily="34" charset="0"/>
                <a:cs typeface="Arial" pitchFamily="34" charset="0"/>
              </a:rPr>
              <a:t>v době nedostatku elektřiny</a:t>
            </a:r>
            <a:endParaRPr lang="en-GB" sz="21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100" dirty="0" smtClean="0">
                <a:latin typeface="Arial" pitchFamily="34" charset="0"/>
                <a:cs typeface="Arial" pitchFamily="34" charset="0"/>
              </a:rPr>
              <a:t>v síti se voda vypouští z </a:t>
            </a:r>
            <a:endParaRPr lang="en-GB" sz="21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100" dirty="0" smtClean="0">
                <a:latin typeface="Arial" pitchFamily="34" charset="0"/>
                <a:cs typeface="Arial" pitchFamily="34" charset="0"/>
              </a:rPr>
              <a:t>horní nádrže,</a:t>
            </a:r>
            <a:r>
              <a:rPr lang="en-GB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100" dirty="0" smtClean="0">
                <a:latin typeface="Arial" pitchFamily="34" charset="0"/>
                <a:cs typeface="Arial" pitchFamily="34" charset="0"/>
              </a:rPr>
              <a:t>elektrárna </a:t>
            </a:r>
            <a:endParaRPr lang="en-GB" sz="21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100" dirty="0" smtClean="0">
                <a:latin typeface="Arial" pitchFamily="34" charset="0"/>
                <a:cs typeface="Arial" pitchFamily="34" charset="0"/>
              </a:rPr>
              <a:t>dodává do sítě el. energii</a:t>
            </a:r>
          </a:p>
          <a:p>
            <a:r>
              <a:rPr lang="cs-CZ" sz="2100" dirty="0" smtClean="0">
                <a:latin typeface="Arial" pitchFamily="34" charset="0"/>
                <a:cs typeface="Arial" pitchFamily="34" charset="0"/>
              </a:rPr>
              <a:t>slouží pro </a:t>
            </a:r>
            <a:r>
              <a:rPr lang="cs-CZ" sz="2100" i="1" dirty="0" smtClean="0">
                <a:latin typeface="Arial" pitchFamily="34" charset="0"/>
                <a:cs typeface="Arial" pitchFamily="34" charset="0"/>
              </a:rPr>
              <a:t>vyrovnávání </a:t>
            </a:r>
          </a:p>
          <a:p>
            <a:pPr>
              <a:buNone/>
            </a:pPr>
            <a:r>
              <a:rPr lang="cs-CZ" sz="2100" i="1" dirty="0" smtClean="0">
                <a:latin typeface="Arial" pitchFamily="34" charset="0"/>
                <a:cs typeface="Arial" pitchFamily="34" charset="0"/>
              </a:rPr>
              <a:t>	výkonové bilance v síti</a:t>
            </a:r>
          </a:p>
          <a:p>
            <a:pPr lvl="1">
              <a:buNone/>
            </a:pPr>
            <a:endParaRPr lang="cs-CZ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 – A1B14SEM</a:t>
            </a:r>
          </a:p>
          <a:p>
            <a:pPr algn="l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Cvičení #1</a:t>
            </a:r>
          </a:p>
          <a:p>
            <a:pPr algn="l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Katedra elektroenergetiky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 11" descr="23-pve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24537" y="3645025"/>
            <a:ext cx="4819463" cy="3212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cs-CZ" sz="4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Výkonové</a:t>
            </a:r>
            <a:br>
              <a:rPr lang="cs-CZ" sz="4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sz="4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akumulátory</a:t>
            </a:r>
            <a:endParaRPr lang="cs-CZ" sz="42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709120"/>
          </a:xfrm>
        </p:spPr>
        <p:txBody>
          <a:bodyPr>
            <a:normAutofit fontScale="85000" lnSpcReduction="20000"/>
          </a:bodyPr>
          <a:lstStyle/>
          <a:p>
            <a:r>
              <a:rPr lang="cs-CZ" sz="2500" dirty="0" smtClean="0">
                <a:latin typeface="Arial" pitchFamily="34" charset="0"/>
                <a:cs typeface="Arial" pitchFamily="34" charset="0"/>
              </a:rPr>
              <a:t>akumulace založená na přeměně elektrické energie na chemickou (vratné </a:t>
            </a:r>
            <a:r>
              <a:rPr lang="cs-CZ" sz="2500" dirty="0" err="1" smtClean="0">
                <a:latin typeface="Arial" pitchFamily="34" charset="0"/>
                <a:cs typeface="Arial" pitchFamily="34" charset="0"/>
              </a:rPr>
              <a:t>elektrochem</a:t>
            </a:r>
            <a:r>
              <a:rPr lang="cs-CZ" sz="2500" dirty="0" smtClean="0">
                <a:latin typeface="Arial" pitchFamily="34" charset="0"/>
                <a:cs typeface="Arial" pitchFamily="34" charset="0"/>
              </a:rPr>
              <a:t>. změny vyvolají změnu potenciálu)</a:t>
            </a:r>
          </a:p>
          <a:p>
            <a:r>
              <a:rPr lang="cs-CZ" sz="2500" b="1" dirty="0" smtClean="0">
                <a:latin typeface="Arial" pitchFamily="34" charset="0"/>
                <a:cs typeface="Arial" pitchFamily="34" charset="0"/>
              </a:rPr>
              <a:t>bateriové systémy </a:t>
            </a:r>
            <a:r>
              <a:rPr lang="cs-CZ" sz="2500" dirty="0" smtClean="0">
                <a:latin typeface="Arial" pitchFamily="34" charset="0"/>
                <a:cs typeface="Arial" pitchFamily="34" charset="0"/>
              </a:rPr>
              <a:t>pro akumulaci velkých výkonů  - výkonové baterie (např. lithium-ion) a výkonová elektronika umožňující řízení toků el. energie</a:t>
            </a:r>
          </a:p>
          <a:p>
            <a:r>
              <a:rPr lang="cs-CZ" sz="2500" dirty="0" smtClean="0">
                <a:latin typeface="Arial" pitchFamily="34" charset="0"/>
                <a:cs typeface="Arial" pitchFamily="34" charset="0"/>
              </a:rPr>
              <a:t>výkon lze dodat přes AC/DC měnič přímo do sítě</a:t>
            </a:r>
          </a:p>
          <a:p>
            <a:r>
              <a:rPr lang="cs-CZ" sz="2500" dirty="0" smtClean="0">
                <a:latin typeface="Arial" pitchFamily="34" charset="0"/>
                <a:cs typeface="Arial" pitchFamily="34" charset="0"/>
              </a:rPr>
              <a:t>bateriová skříň, řídící systém, silová část, modulární systém</a:t>
            </a:r>
            <a:endParaRPr lang="en-GB" sz="25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500" i="1" dirty="0" smtClean="0">
                <a:latin typeface="Arial" pitchFamily="34" charset="0"/>
                <a:cs typeface="Arial" pitchFamily="34" charset="0"/>
              </a:rPr>
              <a:t>v Německu je již v provozu bateriový park sloužící k vyrovnávání fluktuace výkonu</a:t>
            </a:r>
          </a:p>
          <a:p>
            <a:pPr lvl="1">
              <a:buNone/>
            </a:pPr>
            <a:endParaRPr lang="cs-CZ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cs-CZ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cs-CZ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cs-CZ" sz="1200" b="0" i="0" u="none" strike="noStrike" kern="1200" cap="none" spc="0" normalizeH="0" baseline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Elektrotechnický seminář – A1B14SEM</a:t>
            </a:r>
          </a:p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Cvičení #1</a:t>
            </a:r>
          </a:p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Katedra elektroenergetiky</a:t>
            </a:r>
            <a:endParaRPr lang="cs-CZ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 11" descr="Sistema-modular-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56503" y="0"/>
            <a:ext cx="4087497" cy="2564904"/>
          </a:xfrm>
          <a:prstGeom prst="rect">
            <a:avLst/>
          </a:prstGeom>
        </p:spPr>
      </p:pic>
      <p:pic>
        <p:nvPicPr>
          <p:cNvPr id="13" name="Obrázek 12" descr="powerstor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770" y="2564904"/>
            <a:ext cx="2555230" cy="3536651"/>
          </a:xfrm>
          <a:prstGeom prst="rect">
            <a:avLst/>
          </a:prstGeom>
        </p:spPr>
      </p:pic>
      <p:sp>
        <p:nvSpPr>
          <p:cNvPr id="14" name="TextovéPole 13"/>
          <p:cNvSpPr txBox="1"/>
          <p:nvPr/>
        </p:nvSpPr>
        <p:spPr>
          <a:xfrm>
            <a:off x="5148064" y="2708920"/>
            <a:ext cx="128753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dirty="0" smtClean="0">
                <a:latin typeface="Arial" pitchFamily="34" charset="0"/>
                <a:cs typeface="Arial" pitchFamily="34" charset="0"/>
              </a:rPr>
              <a:t>Systém </a:t>
            </a:r>
          </a:p>
          <a:p>
            <a:pPr algn="r"/>
            <a:r>
              <a:rPr lang="cs-CZ" dirty="0" err="1" smtClean="0">
                <a:latin typeface="Arial" pitchFamily="34" charset="0"/>
                <a:cs typeface="Arial" pitchFamily="34" charset="0"/>
              </a:rPr>
              <a:t>Siestorage</a:t>
            </a:r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cs-CZ" dirty="0" smtClean="0">
                <a:latin typeface="Arial" pitchFamily="34" charset="0"/>
                <a:cs typeface="Arial" pitchFamily="34" charset="0"/>
              </a:rPr>
              <a:t>(Siemens</a:t>
            </a:r>
          </a:p>
          <a:p>
            <a:pPr algn="r"/>
            <a:r>
              <a:rPr lang="cs-CZ" dirty="0" err="1" smtClean="0">
                <a:latin typeface="Arial" pitchFamily="34" charset="0"/>
                <a:cs typeface="Arial" pitchFamily="34" charset="0"/>
              </a:rPr>
              <a:t>Energy</a:t>
            </a:r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cs-CZ" dirty="0" err="1" smtClean="0">
                <a:latin typeface="Arial" pitchFamily="34" charset="0"/>
                <a:cs typeface="Arial" pitchFamily="34" charset="0"/>
              </a:rPr>
              <a:t>Storage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),</a:t>
            </a:r>
          </a:p>
          <a:p>
            <a:pPr algn="r"/>
            <a:r>
              <a:rPr lang="cs-CZ" dirty="0" smtClean="0">
                <a:latin typeface="Arial" pitchFamily="34" charset="0"/>
                <a:cs typeface="Arial" pitchFamily="34" charset="0"/>
              </a:rPr>
              <a:t>zdroj: [1]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cs-CZ" sz="4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Rotační energetické setrvačníky</a:t>
            </a:r>
            <a:br>
              <a:rPr lang="cs-CZ" sz="4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sz="27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(Flywheel Energy Storage)</a:t>
            </a:r>
            <a:endParaRPr lang="cs-CZ" sz="27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600200"/>
            <a:ext cx="5698976" cy="4525963"/>
          </a:xfrm>
        </p:spPr>
        <p:txBody>
          <a:bodyPr>
            <a:normAutofit fontScale="92500" lnSpcReduction="2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princip: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roztočení setrvačných hmot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→ při výpadku dodává energii zpět do soustavy po krátkou dobu ([desítky s], postupně klesající otáčky)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nepřerušitelný zdroj napájení (UPS), vyrovnávání výkonové bilance, udržení kvalitativních parametrů ES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výhody: ekologicky čistá dodávka elektřiny, vyšší účinnost a životnost oproti klasickým elektrickým akumulačním prvkům, rychlé nabíjení/vybíjení, vysoká spolehlivost, se stářím neklesá kapacita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nevýhody: rychlá ztráta energie, složitý měnič, nákladná ložiska, rotující hmota (vibrace, kotvení)</a:t>
            </a:r>
          </a:p>
          <a:p>
            <a:pPr lvl="1">
              <a:buNone/>
            </a:pPr>
            <a:endParaRPr lang="cs-CZ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 – A1B14SEM</a:t>
            </a:r>
          </a:p>
          <a:p>
            <a:pPr algn="l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Cvičení #1</a:t>
            </a:r>
          </a:p>
          <a:p>
            <a:pPr algn="l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Katedra elektroenergetiky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9665" y="908720"/>
            <a:ext cx="2664335" cy="2973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216938"/>
            <a:ext cx="3131840" cy="2351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ovéPole 11"/>
          <p:cNvSpPr txBox="1"/>
          <p:nvPr/>
        </p:nvSpPr>
        <p:spPr>
          <a:xfrm>
            <a:off x="4932040" y="6237312"/>
            <a:ext cx="10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mtClean="0"/>
              <a:t>Zdroj: [2]</a:t>
            </a: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Literatura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zdroje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obrázků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[1] Siemens Energy Storage http://www.allforpower.cz/UserFiles/files/2011/siemens.pdf</a:t>
            </a: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[2]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Modelování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regulačních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schopností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elektrizačních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sítí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pomocí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rotujících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setrvačných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hmot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Dvorský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, E., KEE, FEL, ZČU v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PLzni</a:t>
            </a:r>
            <a:endParaRPr lang="cs-CZ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[3]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Elektrizační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soustavy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2"/>
              </a:rPr>
              <a:t>http://www.energyweb.cz/web/index.php?display_page=2&amp;subitem=1&amp;ee_chapter=5.3.2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[4]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Provozovatel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české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přenosové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soustavy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ČEPS,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a.s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3"/>
              </a:rPr>
              <a:t>www.ceps.cz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[5]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Materiály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z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předmětu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Elektroenergetika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přístupné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4"/>
              </a:rPr>
              <a:t>www.powerwiki.cz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[6] SOLANDIA INVEST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s.r.o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. 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5"/>
              </a:rPr>
              <a:t>www.solandia.cz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[7]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Materiály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z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rekvalifikačního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kurzu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Pracovník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v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liberalizované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energetice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, AEM 2014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z="16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8</a:t>
            </a:fld>
            <a:endParaRPr lang="en-GB" sz="1600" b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1930</TotalTime>
  <Words>600</Words>
  <Application>Microsoft Office PowerPoint</Application>
  <PresentationFormat>Předvádění na obrazovce (4:3)</PresentationFormat>
  <Paragraphs>95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Motiv sady Office</vt:lpstr>
      <vt:lpstr>A1B14SEM – Elektrotechnický seminář</vt:lpstr>
      <vt:lpstr>Akumulace el. energie</vt:lpstr>
      <vt:lpstr>Druhy akumulace el. energie</vt:lpstr>
      <vt:lpstr>Akumulace energie – porovnání technologií</vt:lpstr>
      <vt:lpstr>Přečerpávací vodní elektrárny</vt:lpstr>
      <vt:lpstr>Výkonové akumulátory</vt:lpstr>
      <vt:lpstr>Rotační energetické setrvačníky (Flywheel Energy Storage)</vt:lpstr>
      <vt:lpstr>Literatura, zdroje obrázků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Elen</dc:creator>
  <cp:lastModifiedBy>Elen</cp:lastModifiedBy>
  <cp:revision>311</cp:revision>
  <dcterms:created xsi:type="dcterms:W3CDTF">2014-09-16T18:07:38Z</dcterms:created>
  <dcterms:modified xsi:type="dcterms:W3CDTF">2015-10-15T22:24:47Z</dcterms:modified>
</cp:coreProperties>
</file>